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22"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B9947F-C707-433B-9E4D-A5657A80CA09}" type="datetimeFigureOut">
              <a:rPr lang="ru-RU" smtClean="0"/>
              <a:t>17.04.2025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3325490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B9947F-C707-433B-9E4D-A5657A80CA09}" type="datetimeFigureOut">
              <a:rPr lang="ru-RU" smtClean="0"/>
              <a:t>17.04.2025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294476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B9947F-C707-433B-9E4D-A5657A80CA09}" type="datetimeFigureOut">
              <a:rPr lang="ru-RU" smtClean="0"/>
              <a:t>17.04.2025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62508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B9947F-C707-433B-9E4D-A5657A80CA09}" type="datetimeFigureOut">
              <a:rPr lang="ru-RU" smtClean="0"/>
              <a:t>17.04.2025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66712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B9947F-C707-433B-9E4D-A5657A80CA09}" type="datetimeFigureOut">
              <a:rPr lang="ru-RU" smtClean="0"/>
              <a:t>17.04.2025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800754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B9947F-C707-433B-9E4D-A5657A80CA09}" type="datetimeFigureOut">
              <a:rPr lang="ru-RU" smtClean="0"/>
              <a:t>17.04.2025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88888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B9947F-C707-433B-9E4D-A5657A80CA09}" type="datetimeFigureOut">
              <a:rPr lang="ru-RU" smtClean="0"/>
              <a:t>17.04.2025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2248071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B9947F-C707-433B-9E4D-A5657A80CA09}" type="datetimeFigureOut">
              <a:rPr lang="ru-RU" smtClean="0"/>
              <a:t>17.04.2025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120061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B9947F-C707-433B-9E4D-A5657A80CA09}" type="datetimeFigureOut">
              <a:rPr lang="ru-RU" smtClean="0"/>
              <a:t>17.04.2025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2354727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B9947F-C707-433B-9E4D-A5657A80CA09}" type="datetimeFigureOut">
              <a:rPr lang="ru-RU" smtClean="0"/>
              <a:t>17.04.2025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166983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B9947F-C707-433B-9E4D-A5657A80CA09}" type="datetimeFigureOut">
              <a:rPr lang="ru-RU" smtClean="0"/>
              <a:t>17.04.2025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C0C190-16A0-48B4-9179-CBB601C2FBCC}" type="slidenum">
              <a:rPr lang="ru-RU" smtClean="0"/>
              <a:t>‹#›</a:t>
            </a:fld>
            <a:endParaRPr lang="ru-RU"/>
          </a:p>
        </p:txBody>
      </p:sp>
    </p:spTree>
    <p:extLst>
      <p:ext uri="{BB962C8B-B14F-4D97-AF65-F5344CB8AC3E}">
        <p14:creationId xmlns:p14="http://schemas.microsoft.com/office/powerpoint/2010/main" val="799114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9947F-C707-433B-9E4D-A5657A80CA09}" type="datetimeFigureOut">
              <a:rPr lang="ru-RU" smtClean="0"/>
              <a:t>17.04.2025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0C190-16A0-48B4-9179-CBB601C2FBCC}" type="slidenum">
              <a:rPr lang="ru-RU" smtClean="0"/>
              <a:t>‹#›</a:t>
            </a:fld>
            <a:endParaRPr lang="ru-RU"/>
          </a:p>
        </p:txBody>
      </p:sp>
    </p:spTree>
    <p:extLst>
      <p:ext uri="{BB962C8B-B14F-4D97-AF65-F5344CB8AC3E}">
        <p14:creationId xmlns:p14="http://schemas.microsoft.com/office/powerpoint/2010/main" val="3292744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3600" b="1" dirty="0" smtClean="0">
                <a:solidFill>
                  <a:srgbClr val="002060"/>
                </a:solidFill>
                <a:latin typeface="Times New Roman" panose="02020603050405020304" pitchFamily="18" charset="0"/>
                <a:cs typeface="Times New Roman" panose="02020603050405020304" pitchFamily="18" charset="0"/>
              </a:rPr>
              <a:t>Урок в 9 классе по теме «</a:t>
            </a:r>
            <a:r>
              <a:rPr lang="en-US" sz="3600" b="1" dirty="0" smtClean="0">
                <a:solidFill>
                  <a:srgbClr val="002060"/>
                </a:solidFill>
                <a:latin typeface="Times New Roman" panose="02020603050405020304" pitchFamily="18" charset="0"/>
                <a:cs typeface="Times New Roman" panose="02020603050405020304" pitchFamily="18" charset="0"/>
              </a:rPr>
              <a:t>Healthy Eating</a:t>
            </a:r>
            <a:r>
              <a:rPr lang="ru-RU" sz="3600" b="1" dirty="0" smtClean="0">
                <a:solidFill>
                  <a:srgbClr val="002060"/>
                </a:solidFill>
                <a:latin typeface="Times New Roman" panose="02020603050405020304" pitchFamily="18" charset="0"/>
                <a:cs typeface="Times New Roman" panose="02020603050405020304" pitchFamily="18" charset="0"/>
              </a:rPr>
              <a:t>»</a:t>
            </a:r>
            <a:endParaRPr lang="ru-RU" sz="3600" b="1" dirty="0">
              <a:solidFill>
                <a:srgbClr val="00206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lnSpcReduction="10000"/>
          </a:bodyPr>
          <a:lstStyle/>
          <a:p>
            <a:pPr algn="r"/>
            <a:endParaRPr lang="ru-RU" dirty="0" smtClean="0">
              <a:solidFill>
                <a:srgbClr val="002060"/>
              </a:solidFill>
              <a:latin typeface="Times New Roman" panose="02020603050405020304" pitchFamily="18" charset="0"/>
              <a:cs typeface="Times New Roman" panose="02020603050405020304" pitchFamily="18" charset="0"/>
            </a:endParaRPr>
          </a:p>
          <a:p>
            <a:pPr algn="r"/>
            <a:endParaRPr lang="ru-RU" dirty="0">
              <a:solidFill>
                <a:srgbClr val="002060"/>
              </a:solidFill>
              <a:latin typeface="Times New Roman" panose="02020603050405020304" pitchFamily="18" charset="0"/>
              <a:cs typeface="Times New Roman" panose="02020603050405020304" pitchFamily="18" charset="0"/>
            </a:endParaRPr>
          </a:p>
          <a:p>
            <a:pPr algn="r"/>
            <a:endParaRPr lang="ru-RU" dirty="0" smtClean="0">
              <a:solidFill>
                <a:srgbClr val="002060"/>
              </a:solidFill>
              <a:latin typeface="Times New Roman" panose="02020603050405020304" pitchFamily="18" charset="0"/>
              <a:cs typeface="Times New Roman" panose="02020603050405020304" pitchFamily="18" charset="0"/>
            </a:endParaRPr>
          </a:p>
          <a:p>
            <a:pPr algn="r"/>
            <a:r>
              <a:rPr lang="ru-RU" dirty="0" smtClean="0">
                <a:solidFill>
                  <a:srgbClr val="002060"/>
                </a:solidFill>
                <a:latin typeface="Times New Roman" panose="02020603050405020304" pitchFamily="18" charset="0"/>
                <a:cs typeface="Times New Roman" panose="02020603050405020304" pitchFamily="18" charset="0"/>
              </a:rPr>
              <a:t>Учитель: </a:t>
            </a:r>
            <a:r>
              <a:rPr lang="ru-RU" dirty="0" err="1" smtClean="0">
                <a:solidFill>
                  <a:srgbClr val="002060"/>
                </a:solidFill>
                <a:latin typeface="Times New Roman" panose="02020603050405020304" pitchFamily="18" charset="0"/>
                <a:cs typeface="Times New Roman" panose="02020603050405020304" pitchFamily="18" charset="0"/>
              </a:rPr>
              <a:t>Истоцкая</a:t>
            </a:r>
            <a:r>
              <a:rPr lang="ru-RU" dirty="0" smtClean="0">
                <a:solidFill>
                  <a:srgbClr val="002060"/>
                </a:solidFill>
                <a:latin typeface="Times New Roman" panose="02020603050405020304" pitchFamily="18" charset="0"/>
                <a:cs typeface="Times New Roman" panose="02020603050405020304" pitchFamily="18" charset="0"/>
              </a:rPr>
              <a:t> Л.Н.</a:t>
            </a:r>
          </a:p>
          <a:p>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96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3200" b="1" dirty="0">
                <a:solidFill>
                  <a:srgbClr val="002060"/>
                </a:solidFill>
                <a:latin typeface="Times New Roman" panose="02020603050405020304" pitchFamily="18" charset="0"/>
                <a:cs typeface="Times New Roman" panose="02020603050405020304" pitchFamily="18" charset="0"/>
              </a:rPr>
              <a:t>Check yourself</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buNone/>
            </a:pPr>
            <a:r>
              <a:rPr lang="en-US" sz="4800" b="1" dirty="0" smtClean="0">
                <a:solidFill>
                  <a:srgbClr val="002060"/>
                </a:solidFill>
                <a:latin typeface="Times New Roman" panose="02020603050405020304" pitchFamily="18" charset="0"/>
                <a:cs typeface="Times New Roman" panose="02020603050405020304" pitchFamily="18" charset="0"/>
              </a:rPr>
              <a:t>1f          2h          3i          4b         5g</a:t>
            </a:r>
          </a:p>
          <a:p>
            <a:pPr marL="0" indent="0">
              <a:buNone/>
            </a:pPr>
            <a:r>
              <a:rPr lang="en-US" sz="4800" b="1" dirty="0" smtClean="0">
                <a:solidFill>
                  <a:srgbClr val="002060"/>
                </a:solidFill>
                <a:latin typeface="Times New Roman" panose="02020603050405020304" pitchFamily="18" charset="0"/>
                <a:cs typeface="Times New Roman" panose="02020603050405020304" pitchFamily="18" charset="0"/>
              </a:rPr>
              <a:t>6e         7a          8c          9j          10d</a:t>
            </a:r>
            <a:endParaRPr lang="ru-RU" sz="4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378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3200" b="1" dirty="0" smtClean="0">
                <a:solidFill>
                  <a:srgbClr val="002060"/>
                </a:solidFill>
                <a:latin typeface="Times New Roman" panose="02020603050405020304" pitchFamily="18" charset="0"/>
                <a:cs typeface="Times New Roman" panose="02020603050405020304" pitchFamily="18" charset="0"/>
              </a:rPr>
              <a:t>Evaluate  yourself</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buNone/>
            </a:pPr>
            <a:r>
              <a:rPr lang="en-US" sz="3600" b="1" dirty="0" smtClean="0">
                <a:solidFill>
                  <a:srgbClr val="002060"/>
                </a:solidFill>
                <a:latin typeface="Times New Roman" panose="02020603050405020304" pitchFamily="18" charset="0"/>
                <a:cs typeface="Times New Roman" panose="02020603050405020304" pitchFamily="18" charset="0"/>
              </a:rPr>
              <a:t>10 points – </a:t>
            </a:r>
            <a:r>
              <a:rPr lang="ru-RU" sz="3600" b="1" dirty="0" smtClean="0">
                <a:solidFill>
                  <a:srgbClr val="C00000"/>
                </a:solidFill>
                <a:latin typeface="Times New Roman" panose="02020603050405020304" pitchFamily="18" charset="0"/>
                <a:cs typeface="Times New Roman" panose="02020603050405020304" pitchFamily="18" charset="0"/>
              </a:rPr>
              <a:t>«5»</a:t>
            </a:r>
            <a:endParaRPr lang="en-US" sz="3600" b="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3600" b="1" dirty="0" smtClean="0">
                <a:solidFill>
                  <a:srgbClr val="002060"/>
                </a:solidFill>
                <a:latin typeface="Times New Roman" panose="02020603050405020304" pitchFamily="18" charset="0"/>
                <a:cs typeface="Times New Roman" panose="02020603050405020304" pitchFamily="18" charset="0"/>
              </a:rPr>
              <a:t>8-9 points – </a:t>
            </a:r>
            <a:r>
              <a:rPr lang="ru-RU" sz="3600" b="1" dirty="0" smtClean="0">
                <a:solidFill>
                  <a:srgbClr val="C00000"/>
                </a:solidFill>
                <a:latin typeface="Times New Roman" panose="02020603050405020304" pitchFamily="18" charset="0"/>
                <a:cs typeface="Times New Roman" panose="02020603050405020304" pitchFamily="18" charset="0"/>
              </a:rPr>
              <a:t>«4»</a:t>
            </a:r>
            <a:endParaRPr lang="en-US" sz="3600" b="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3600" b="1" dirty="0" smtClean="0">
                <a:solidFill>
                  <a:srgbClr val="002060"/>
                </a:solidFill>
                <a:latin typeface="Times New Roman" panose="02020603050405020304" pitchFamily="18" charset="0"/>
                <a:cs typeface="Times New Roman" panose="02020603050405020304" pitchFamily="18" charset="0"/>
              </a:rPr>
              <a:t>5-7 points – </a:t>
            </a:r>
            <a:r>
              <a:rPr lang="ru-RU" sz="3600" b="1" dirty="0" smtClean="0">
                <a:solidFill>
                  <a:srgbClr val="C00000"/>
                </a:solidFill>
                <a:latin typeface="Times New Roman" panose="02020603050405020304" pitchFamily="18" charset="0"/>
                <a:cs typeface="Times New Roman" panose="02020603050405020304" pitchFamily="18" charset="0"/>
              </a:rPr>
              <a:t>«3»</a:t>
            </a:r>
            <a:endParaRPr lang="ru-RU"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328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smtClean="0">
                <a:solidFill>
                  <a:srgbClr val="002060"/>
                </a:solidFill>
                <a:effectLst/>
                <a:latin typeface="Times New Roman" panose="02020603050405020304" pitchFamily="18" charset="0"/>
                <a:ea typeface="Times New Roman" panose="02020603050405020304" pitchFamily="18" charset="0"/>
              </a:rPr>
              <a:t>Label the food plate with the different</a:t>
            </a:r>
            <a:r>
              <a:rPr lang="en-US" sz="3600" dirty="0" smtClean="0">
                <a:solidFill>
                  <a:srgbClr val="002060"/>
                </a:solidFill>
                <a:effectLst/>
                <a:latin typeface="Times New Roman" panose="02020603050405020304" pitchFamily="18" charset="0"/>
                <a:ea typeface="Times New Roman" panose="02020603050405020304" pitchFamily="18" charset="0"/>
              </a:rPr>
              <a:t> </a:t>
            </a:r>
            <a:r>
              <a:rPr lang="en-US" sz="3200" dirty="0" smtClean="0">
                <a:solidFill>
                  <a:srgbClr val="002060"/>
                </a:solidFill>
                <a:effectLst/>
                <a:latin typeface="Times New Roman" panose="02020603050405020304" pitchFamily="18" charset="0"/>
                <a:ea typeface="Times New Roman" panose="02020603050405020304" pitchFamily="18" charset="0"/>
              </a:rPr>
              <a:t>food categories</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lnSpc>
                <a:spcPct val="107000"/>
              </a:lnSpc>
              <a:spcAft>
                <a:spcPts val="800"/>
              </a:spcAft>
              <a:buNone/>
            </a:pPr>
            <a:r>
              <a:rPr lang="en-US"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b="1" dirty="0" smtClean="0">
                <a:effectLst/>
                <a:latin typeface="Times New Roman" panose="02020603050405020304" pitchFamily="18" charset="0"/>
                <a:ea typeface="Times New Roman" panose="02020603050405020304" pitchFamily="18" charset="0"/>
                <a:cs typeface="Times New Roman" panose="02020603050405020304" pitchFamily="18" charset="0"/>
              </a:rPr>
              <a:t> - milk and dairy foods</a:t>
            </a:r>
            <a:endParaRPr lang="ru-RU"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b="1" dirty="0" smtClean="0">
                <a:effectLst/>
                <a:latin typeface="Times New Roman" panose="02020603050405020304" pitchFamily="18" charset="0"/>
                <a:ea typeface="Times New Roman" panose="02020603050405020304" pitchFamily="18" charset="0"/>
                <a:cs typeface="Times New Roman" panose="02020603050405020304" pitchFamily="18" charset="0"/>
              </a:rPr>
              <a:t> - foods and drinks high in fat and sugar</a:t>
            </a:r>
            <a:endParaRPr lang="ru-RU"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b="1" dirty="0" smtClean="0">
                <a:effectLst/>
                <a:latin typeface="Times New Roman" panose="02020603050405020304" pitchFamily="18" charset="0"/>
                <a:ea typeface="Times New Roman" panose="02020603050405020304" pitchFamily="18" charset="0"/>
                <a:cs typeface="Times New Roman" panose="02020603050405020304" pitchFamily="18" charset="0"/>
              </a:rPr>
              <a:t> - fruit and vegetables</a:t>
            </a:r>
            <a:endParaRPr lang="ru-RU"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b="1" dirty="0" smtClean="0">
                <a:effectLst/>
                <a:latin typeface="Times New Roman" panose="02020603050405020304" pitchFamily="18" charset="0"/>
                <a:ea typeface="Times New Roman" panose="02020603050405020304" pitchFamily="18" charset="0"/>
                <a:cs typeface="Times New Roman" panose="02020603050405020304" pitchFamily="18" charset="0"/>
              </a:rPr>
              <a:t> - meat, fish, eggs</a:t>
            </a:r>
            <a:endParaRPr lang="ru-RU"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lang="en-US" b="1" dirty="0" smtClean="0">
                <a:effectLst/>
                <a:latin typeface="Times New Roman" panose="02020603050405020304" pitchFamily="18" charset="0"/>
                <a:ea typeface="Times New Roman" panose="02020603050405020304" pitchFamily="18" charset="0"/>
                <a:cs typeface="Times New Roman" panose="02020603050405020304" pitchFamily="18" charset="0"/>
              </a:rPr>
              <a:t> - bread, other cereals and potatoes</a:t>
            </a:r>
            <a:endParaRPr lang="ru-RU"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127488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R="90170" algn="ctr">
              <a:lnSpc>
                <a:spcPct val="107000"/>
              </a:lnSpc>
              <a:spcAft>
                <a:spcPts val="800"/>
              </a:spcAft>
              <a:tabLst>
                <a:tab pos="6661150" algn="l"/>
              </a:tabLst>
            </a:pPr>
            <a:r>
              <a:rPr lang="en-US" sz="36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Questions:</a:t>
            </a:r>
            <a:r>
              <a:rPr lang="ru-RU" sz="3200" dirty="0">
                <a:latin typeface="Calibri" panose="020F0502020204030204" pitchFamily="34" charset="0"/>
                <a:ea typeface="Calibri" panose="020F0502020204030204" pitchFamily="34" charset="0"/>
                <a:cs typeface="Times New Roman" panose="02020603050405020304" pitchFamily="18" charset="0"/>
              </a:rPr>
              <a:t/>
            </a:r>
            <a:br>
              <a:rPr lang="ru-RU" sz="3200" dirty="0">
                <a:latin typeface="Calibri" panose="020F0502020204030204" pitchFamily="34" charset="0"/>
                <a:ea typeface="Calibri" panose="020F0502020204030204" pitchFamily="34" charset="0"/>
                <a:cs typeface="Times New Roman" panose="02020603050405020304" pitchFamily="18" charset="0"/>
              </a:rPr>
            </a:br>
            <a:endParaRPr lang="ru-RU" sz="36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marR="90170" indent="0">
              <a:lnSpc>
                <a:spcPct val="107000"/>
              </a:lnSpc>
              <a:spcAft>
                <a:spcPts val="800"/>
              </a:spcAft>
              <a:buNone/>
              <a:tabLst>
                <a:tab pos="6661150" algn="l"/>
              </a:tabLst>
            </a:pPr>
            <a:r>
              <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1)What </a:t>
            </a:r>
            <a:r>
              <a:rPr lang="en-US" sz="3200" b="1">
                <a:solidFill>
                  <a:srgbClr val="002060"/>
                </a:solidFill>
                <a:latin typeface="Times New Roman" panose="02020603050405020304" pitchFamily="18" charset="0"/>
                <a:ea typeface="Calibri" panose="020F0502020204030204" pitchFamily="34" charset="0"/>
                <a:cs typeface="Times New Roman" panose="02020603050405020304" pitchFamily="18" charset="0"/>
              </a:rPr>
              <a:t>food </a:t>
            </a:r>
            <a:r>
              <a:rPr lang="en-US" sz="3200" b="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should/shouldn’t  </a:t>
            </a:r>
            <a:r>
              <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 person eat?</a:t>
            </a:r>
            <a:endParaRPr lang="ru-RU"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marR="90170" indent="0">
              <a:lnSpc>
                <a:spcPct val="107000"/>
              </a:lnSpc>
              <a:spcAft>
                <a:spcPts val="800"/>
              </a:spcAft>
              <a:buNone/>
              <a:tabLst>
                <a:tab pos="6661150" algn="l"/>
              </a:tabLst>
            </a:pPr>
            <a:r>
              <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2)What components do these items of food contain?</a:t>
            </a:r>
            <a:endParaRPr lang="ru-RU"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marR="90170" indent="0">
              <a:lnSpc>
                <a:spcPct val="107000"/>
              </a:lnSpc>
              <a:spcAft>
                <a:spcPts val="800"/>
              </a:spcAft>
              <a:buNone/>
              <a:tabLst>
                <a:tab pos="6661150" algn="l"/>
              </a:tabLst>
            </a:pPr>
            <a:r>
              <a:rPr lang="en-US" sz="32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3)Why </a:t>
            </a:r>
            <a:r>
              <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are they healthy or unhealthy?</a:t>
            </a:r>
            <a:endParaRPr lang="ru-RU"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61962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lnSpc>
                <a:spcPct val="107000"/>
              </a:lnSpc>
              <a:spcAft>
                <a:spcPts val="800"/>
              </a:spcAft>
            </a:pPr>
            <a:r>
              <a:rPr lang="en-US" sz="36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My Evaluation Card</a:t>
            </a:r>
            <a:r>
              <a:rPr lang="ru-RU"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r>
            <a:br>
              <a:rPr lang="ru-RU"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br>
            <a:endParaRPr lang="ru-RU" sz="3600" b="1"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marL="0" indent="0">
              <a:lnSpc>
                <a:spcPct val="107000"/>
              </a:lnSpc>
              <a:spcAft>
                <a:spcPts val="800"/>
              </a:spcAft>
              <a:buNone/>
            </a:pPr>
            <a:r>
              <a:rPr lang="en-US" dirty="0">
                <a:latin typeface="Times New Roman" panose="02020603050405020304" pitchFamily="18" charset="0"/>
                <a:ea typeface="Calibri" panose="020F0502020204030204" pitchFamily="34" charset="0"/>
                <a:cs typeface="Times New Roman" panose="02020603050405020304" pitchFamily="18" charset="0"/>
              </a:rPr>
              <a:t>I have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685800">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learned new words</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685800">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practiced listening skills</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685800">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practiced reading skills</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685800">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revised modal verbs</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685800">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had fun and communicated with my classmates</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685800">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made the list of healthy eating tips for myself</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64077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lnSpc>
                <a:spcPct val="107000"/>
              </a:lnSpc>
              <a:spcAft>
                <a:spcPts val="800"/>
              </a:spcAft>
            </a:pPr>
            <a:r>
              <a:rPr lang="en-US"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Homework: </a:t>
            </a:r>
            <a:r>
              <a:rPr lang="ru-RU" sz="40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r>
            <a:br>
              <a:rPr lang="ru-RU" sz="40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br>
            <a:endParaRPr lang="ru-RU" b="1" dirty="0">
              <a:solidFill>
                <a:srgbClr val="002060"/>
              </a:solidFill>
            </a:endParaRPr>
          </a:p>
        </p:txBody>
      </p:sp>
      <p:sp>
        <p:nvSpPr>
          <p:cNvPr id="3" name="Объект 2"/>
          <p:cNvSpPr>
            <a:spLocks noGrp="1"/>
          </p:cNvSpPr>
          <p:nvPr>
            <p:ph idx="1"/>
          </p:nvPr>
        </p:nvSpPr>
        <p:spPr/>
        <p:txBody>
          <a:bodyPr/>
          <a:lstStyle/>
          <a:p>
            <a:pPr>
              <a:lnSpc>
                <a:spcPct val="107000"/>
              </a:lnSpc>
              <a:spcAft>
                <a:spcPts val="800"/>
              </a:spcAft>
            </a:pPr>
            <a:r>
              <a:rPr lang="en-US" u="sng"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For students who won’t pass the exam:</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en-US" dirty="0">
                <a:latin typeface="Times New Roman" panose="02020603050405020304" pitchFamily="18" charset="0"/>
                <a:ea typeface="Calibri" panose="020F0502020204030204" pitchFamily="34" charset="0"/>
                <a:cs typeface="Times New Roman" panose="02020603050405020304" pitchFamily="18" charset="0"/>
              </a:rPr>
              <a:t>to make your daily menu using the food plate and your tips</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to do one of the lexical tasks: ex.3, p.112 or ex.4, p.112</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u="sng" dirty="0">
                <a:latin typeface="Times New Roman" panose="02020603050405020304" pitchFamily="18" charset="0"/>
                <a:ea typeface="Calibri" panose="020F0502020204030204" pitchFamily="34" charset="0"/>
                <a:cs typeface="Times New Roman" panose="02020603050405020304" pitchFamily="18" charset="0"/>
              </a:rPr>
              <a:t>For students who will pass the exam</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en-US" dirty="0">
                <a:latin typeface="Times New Roman" panose="02020603050405020304" pitchFamily="18" charset="0"/>
                <a:ea typeface="Calibri" panose="020F0502020204030204" pitchFamily="34" charset="0"/>
                <a:cs typeface="Times New Roman" panose="02020603050405020304" pitchFamily="18" charset="0"/>
              </a:rPr>
              <a:t>to make your daily menu using the food plate and your tips</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US" dirty="0">
                <a:latin typeface="Times New Roman" panose="02020603050405020304" pitchFamily="18" charset="0"/>
                <a:ea typeface="Calibri" panose="020F0502020204030204" pitchFamily="34" charset="0"/>
                <a:cs typeface="Times New Roman" panose="02020603050405020304" pitchFamily="18" charset="0"/>
              </a:rPr>
              <a:t>to write an email (choose one </a:t>
            </a:r>
            <a:r>
              <a:rPr lang="en-US">
                <a:latin typeface="Times New Roman" panose="02020603050405020304" pitchFamily="18" charset="0"/>
                <a:ea typeface="Calibri" panose="020F0502020204030204" pitchFamily="34" charset="0"/>
                <a:cs typeface="Times New Roman" panose="02020603050405020304" pitchFamily="18" charset="0"/>
              </a:rPr>
              <a:t>of </a:t>
            </a:r>
            <a:r>
              <a:rPr lang="en-US" smtClean="0">
                <a:latin typeface="Times New Roman" panose="02020603050405020304" pitchFamily="18" charset="0"/>
                <a:ea typeface="Calibri" panose="020F0502020204030204" pitchFamily="34" charset="0"/>
                <a:cs typeface="Times New Roman" panose="02020603050405020304" pitchFamily="18" charset="0"/>
              </a:rPr>
              <a:t>the emails</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724320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049974570"/>
              </p:ext>
            </p:extLst>
          </p:nvPr>
        </p:nvGraphicFramePr>
        <p:xfrm>
          <a:off x="838200" y="2361461"/>
          <a:ext cx="10515600" cy="3839618"/>
        </p:xfrm>
        <a:graphic>
          <a:graphicData uri="http://schemas.openxmlformats.org/drawingml/2006/table">
            <a:tbl>
              <a:tblPr firstRow="1" firstCol="1" bandRow="1"/>
              <a:tblGrid>
                <a:gridCol w="10515600"/>
              </a:tblGrid>
              <a:tr h="754601">
                <a:tc>
                  <a:txBody>
                    <a:bodyPr/>
                    <a:lstStyle/>
                    <a:p>
                      <a:pPr>
                        <a:lnSpc>
                          <a:spcPct val="107000"/>
                        </a:lnSpc>
                        <a:spcAft>
                          <a:spcPts val="0"/>
                        </a:spcAft>
                      </a:pPr>
                      <a:r>
                        <a:rPr lang="ru-RU" sz="1600" b="1" dirty="0" err="1">
                          <a:effectLst/>
                          <a:latin typeface="Times New Roman"/>
                          <a:ea typeface="Times New Roman"/>
                          <a:cs typeface="Times New Roman"/>
                        </a:rPr>
                        <a:t>From</a:t>
                      </a:r>
                      <a:r>
                        <a:rPr lang="ru-RU" sz="1600" b="1" dirty="0">
                          <a:effectLst/>
                          <a:latin typeface="Times New Roman"/>
                          <a:ea typeface="Times New Roman"/>
                          <a:cs typeface="Times New Roman"/>
                        </a:rPr>
                        <a:t>: Mary@mail.uk</a:t>
                      </a:r>
                      <a:endParaRPr lang="ru-RU" sz="1400" dirty="0">
                        <a:effectLst/>
                        <a:latin typeface="Calibri"/>
                        <a:ea typeface="Calibri"/>
                        <a:cs typeface="Times New Roman"/>
                      </a:endParaRPr>
                    </a:p>
                  </a:txBody>
                  <a:tcPr marL="76200" marR="76200" marT="76200" marB="76200" anchor="ctr">
                    <a:lnL>
                      <a:noFill/>
                    </a:lnL>
                    <a:lnR>
                      <a:noFill/>
                    </a:lnR>
                    <a:lnT>
                      <a:noFill/>
                    </a:lnT>
                    <a:lnB>
                      <a:noFill/>
                    </a:lnB>
                  </a:tcPr>
                </a:tc>
              </a:tr>
              <a:tr h="664913">
                <a:tc>
                  <a:txBody>
                    <a:bodyPr/>
                    <a:lstStyle/>
                    <a:p>
                      <a:pPr>
                        <a:lnSpc>
                          <a:spcPct val="107000"/>
                        </a:lnSpc>
                        <a:spcAft>
                          <a:spcPts val="0"/>
                        </a:spcAft>
                      </a:pPr>
                      <a:r>
                        <a:rPr lang="en-US" sz="1600" b="1" dirty="0">
                          <a:effectLst/>
                          <a:latin typeface="Times New Roman"/>
                          <a:ea typeface="Times New Roman"/>
                          <a:cs typeface="Times New Roman"/>
                        </a:rPr>
                        <a:t>To: Russian_friend@oge.ru</a:t>
                      </a:r>
                      <a:endParaRPr lang="ru-RU" sz="1400" dirty="0">
                        <a:effectLst/>
                        <a:latin typeface="Calibri"/>
                        <a:ea typeface="Calibri"/>
                        <a:cs typeface="Times New Roman"/>
                      </a:endParaRPr>
                    </a:p>
                  </a:txBody>
                  <a:tcPr marL="76200" marR="76200" marT="76200" marB="76200" anchor="ctr">
                    <a:lnL>
                      <a:noFill/>
                    </a:lnL>
                    <a:lnR>
                      <a:noFill/>
                    </a:lnR>
                    <a:lnT>
                      <a:noFill/>
                    </a:lnT>
                    <a:lnB>
                      <a:noFill/>
                    </a:lnB>
                  </a:tcPr>
                </a:tc>
              </a:tr>
              <a:tr h="664913">
                <a:tc>
                  <a:txBody>
                    <a:bodyPr/>
                    <a:lstStyle/>
                    <a:p>
                      <a:pPr>
                        <a:lnSpc>
                          <a:spcPct val="107000"/>
                        </a:lnSpc>
                        <a:spcAft>
                          <a:spcPts val="0"/>
                        </a:spcAft>
                      </a:pPr>
                      <a:r>
                        <a:rPr lang="ru-RU" sz="1600" b="1" dirty="0" err="1">
                          <a:effectLst/>
                          <a:latin typeface="Times New Roman"/>
                          <a:ea typeface="Times New Roman"/>
                          <a:cs typeface="Times New Roman"/>
                        </a:rPr>
                        <a:t>Subject</a:t>
                      </a:r>
                      <a:r>
                        <a:rPr lang="ru-RU" sz="1600" b="1" dirty="0">
                          <a:effectLst/>
                          <a:latin typeface="Times New Roman"/>
                          <a:ea typeface="Times New Roman"/>
                          <a:cs typeface="Times New Roman"/>
                        </a:rPr>
                        <a:t>: </a:t>
                      </a:r>
                      <a:r>
                        <a:rPr lang="ru-RU" sz="1600" b="1" dirty="0" err="1">
                          <a:effectLst/>
                          <a:latin typeface="Times New Roman"/>
                          <a:ea typeface="Times New Roman"/>
                          <a:cs typeface="Times New Roman"/>
                        </a:rPr>
                        <a:t>Food</a:t>
                      </a:r>
                      <a:endParaRPr lang="ru-RU" sz="1400" dirty="0">
                        <a:effectLst/>
                        <a:latin typeface="Calibri"/>
                        <a:ea typeface="Calibri"/>
                        <a:cs typeface="Times New Roman"/>
                      </a:endParaRPr>
                    </a:p>
                  </a:txBody>
                  <a:tcPr marL="76200" marR="76200" marT="76200" marB="76200" anchor="ctr">
                    <a:lnL>
                      <a:noFill/>
                    </a:lnL>
                    <a:lnR>
                      <a:noFill/>
                    </a:lnR>
                    <a:lnT>
                      <a:noFill/>
                    </a:lnT>
                    <a:lnB>
                      <a:noFill/>
                    </a:lnB>
                  </a:tcPr>
                </a:tc>
              </a:tr>
              <a:tr h="1755191">
                <a:tc>
                  <a:txBody>
                    <a:bodyPr/>
                    <a:lstStyle/>
                    <a:p>
                      <a:pPr>
                        <a:lnSpc>
                          <a:spcPct val="107000"/>
                        </a:lnSpc>
                        <a:spcAft>
                          <a:spcPts val="0"/>
                        </a:spcAft>
                      </a:pPr>
                      <a:r>
                        <a:rPr lang="en-US" sz="2000" i="1" dirty="0">
                          <a:effectLst/>
                          <a:latin typeface="Times New Roman"/>
                          <a:ea typeface="Times New Roman"/>
                          <a:cs typeface="Times New Roman"/>
                        </a:rPr>
                        <a:t>… I never eat breakfast, just like my mother. Do you have any special eating habits and what are they? What do you usually have for lunch at school? Can you give me the recipe of the dish you often cook yourself?</a:t>
                      </a:r>
                      <a:br>
                        <a:rPr lang="en-US" sz="2000" i="1" dirty="0">
                          <a:effectLst/>
                          <a:latin typeface="Times New Roman"/>
                          <a:ea typeface="Times New Roman"/>
                          <a:cs typeface="Times New Roman"/>
                        </a:rPr>
                      </a:br>
                      <a:r>
                        <a:rPr lang="en-US" sz="2000" i="1" dirty="0">
                          <a:effectLst/>
                          <a:latin typeface="Times New Roman"/>
                          <a:ea typeface="Times New Roman"/>
                          <a:cs typeface="Times New Roman"/>
                        </a:rPr>
                        <a:t/>
                      </a:r>
                      <a:br>
                        <a:rPr lang="en-US" sz="2000" i="1" dirty="0">
                          <a:effectLst/>
                          <a:latin typeface="Times New Roman"/>
                          <a:ea typeface="Times New Roman"/>
                          <a:cs typeface="Times New Roman"/>
                        </a:rPr>
                      </a:br>
                      <a:endParaRPr lang="ru-RU" sz="1800" dirty="0">
                        <a:effectLst/>
                        <a:latin typeface="Calibri"/>
                        <a:ea typeface="Calibri"/>
                        <a:cs typeface="Times New Roman"/>
                      </a:endParaRPr>
                    </a:p>
                  </a:txBody>
                  <a:tcPr marL="76200" marR="76200" marT="76200" marB="76200" anchor="ctr">
                    <a:lnL>
                      <a:noFill/>
                    </a:lnL>
                    <a:lnR>
                      <a:noFill/>
                    </a:lnR>
                    <a:lnT>
                      <a:noFill/>
                    </a:lnT>
                    <a:lnB>
                      <a:noFill/>
                    </a:lnB>
                  </a:tcPr>
                </a:tc>
              </a:tr>
            </a:tbl>
          </a:graphicData>
        </a:graphic>
      </p:graphicFrame>
      <p:sp>
        <p:nvSpPr>
          <p:cNvPr id="5" name="Rectangle 1"/>
          <p:cNvSpPr>
            <a:spLocks noChangeArrowheads="1"/>
          </p:cNvSpPr>
          <p:nvPr/>
        </p:nvSpPr>
        <p:spPr bwMode="auto">
          <a:xfrm>
            <a:off x="838200" y="2878693"/>
            <a:ext cx="18473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
            </a:r>
            <a:br>
              <a:rPr kumimoji="0" lang="en-US" sz="1200"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br>
            <a:r>
              <a:rPr kumimoji="0" lang="en-US" sz="1200"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
            </a:r>
            <a:br>
              <a:rPr kumimoji="0" lang="en-US" sz="1200"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4978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3760630990"/>
              </p:ext>
            </p:extLst>
          </p:nvPr>
        </p:nvGraphicFramePr>
        <p:xfrm>
          <a:off x="820948" y="2562046"/>
          <a:ext cx="10515600" cy="3159305"/>
        </p:xfrm>
        <a:graphic>
          <a:graphicData uri="http://schemas.openxmlformats.org/drawingml/2006/table">
            <a:tbl>
              <a:tblPr firstRow="1" firstCol="1" bandRow="1"/>
              <a:tblGrid>
                <a:gridCol w="10515600"/>
              </a:tblGrid>
              <a:tr h="616521">
                <a:tc>
                  <a:txBody>
                    <a:bodyPr/>
                    <a:lstStyle/>
                    <a:p>
                      <a:pPr>
                        <a:lnSpc>
                          <a:spcPct val="107000"/>
                        </a:lnSpc>
                        <a:spcAft>
                          <a:spcPts val="0"/>
                        </a:spcAft>
                      </a:pPr>
                      <a:r>
                        <a:rPr lang="ru-RU" sz="1600" b="1" dirty="0" err="1">
                          <a:effectLst/>
                          <a:latin typeface="Times New Roman"/>
                          <a:ea typeface="Times New Roman"/>
                          <a:cs typeface="Times New Roman"/>
                        </a:rPr>
                        <a:t>From</a:t>
                      </a:r>
                      <a:r>
                        <a:rPr lang="ru-RU" sz="1600" b="1" dirty="0">
                          <a:effectLst/>
                          <a:latin typeface="Times New Roman"/>
                          <a:ea typeface="Times New Roman"/>
                          <a:cs typeface="Times New Roman"/>
                        </a:rPr>
                        <a:t>: </a:t>
                      </a:r>
                      <a:r>
                        <a:rPr lang="en-US" sz="1600" b="1" dirty="0">
                          <a:effectLst/>
                          <a:latin typeface="Times New Roman"/>
                          <a:ea typeface="Times New Roman"/>
                          <a:cs typeface="Times New Roman"/>
                        </a:rPr>
                        <a:t>Sarah</a:t>
                      </a:r>
                      <a:r>
                        <a:rPr lang="ru-RU" sz="1600" b="1" dirty="0">
                          <a:effectLst/>
                          <a:latin typeface="Times New Roman"/>
                          <a:ea typeface="Times New Roman"/>
                          <a:cs typeface="Times New Roman"/>
                        </a:rPr>
                        <a:t>@mail.uk</a:t>
                      </a:r>
                      <a:endParaRPr lang="ru-RU" sz="1600" dirty="0">
                        <a:effectLst/>
                        <a:latin typeface="Calibri"/>
                        <a:ea typeface="Calibri"/>
                        <a:cs typeface="Times New Roman"/>
                      </a:endParaRPr>
                    </a:p>
                  </a:txBody>
                  <a:tcPr marL="76200" marR="76200" marT="76200" marB="76200" anchor="ctr">
                    <a:lnL>
                      <a:noFill/>
                    </a:lnL>
                    <a:lnR>
                      <a:noFill/>
                    </a:lnR>
                    <a:lnT>
                      <a:noFill/>
                    </a:lnT>
                    <a:lnB>
                      <a:noFill/>
                    </a:lnB>
                  </a:tcPr>
                </a:tc>
              </a:tr>
              <a:tr h="616521">
                <a:tc>
                  <a:txBody>
                    <a:bodyPr/>
                    <a:lstStyle/>
                    <a:p>
                      <a:pPr>
                        <a:lnSpc>
                          <a:spcPct val="107000"/>
                        </a:lnSpc>
                        <a:spcAft>
                          <a:spcPts val="0"/>
                        </a:spcAft>
                      </a:pPr>
                      <a:r>
                        <a:rPr lang="en-US" sz="1600" b="1" dirty="0">
                          <a:effectLst/>
                          <a:latin typeface="Times New Roman"/>
                          <a:ea typeface="Times New Roman"/>
                          <a:cs typeface="Times New Roman"/>
                        </a:rPr>
                        <a:t>To: Russian_friend@oge.ru</a:t>
                      </a:r>
                      <a:endParaRPr lang="ru-RU" sz="1600" dirty="0">
                        <a:effectLst/>
                        <a:latin typeface="Calibri"/>
                        <a:ea typeface="Calibri"/>
                        <a:cs typeface="Times New Roman"/>
                      </a:endParaRPr>
                    </a:p>
                  </a:txBody>
                  <a:tcPr marL="76200" marR="76200" marT="76200" marB="76200" anchor="ctr">
                    <a:lnL>
                      <a:noFill/>
                    </a:lnL>
                    <a:lnR>
                      <a:noFill/>
                    </a:lnR>
                    <a:lnT>
                      <a:noFill/>
                    </a:lnT>
                    <a:lnB>
                      <a:noFill/>
                    </a:lnB>
                  </a:tcPr>
                </a:tc>
              </a:tr>
              <a:tr h="616521">
                <a:tc>
                  <a:txBody>
                    <a:bodyPr/>
                    <a:lstStyle/>
                    <a:p>
                      <a:pPr>
                        <a:lnSpc>
                          <a:spcPct val="107000"/>
                        </a:lnSpc>
                        <a:spcAft>
                          <a:spcPts val="0"/>
                        </a:spcAft>
                      </a:pPr>
                      <a:r>
                        <a:rPr lang="ru-RU" sz="1600" b="1" dirty="0" err="1">
                          <a:effectLst/>
                          <a:latin typeface="Times New Roman"/>
                          <a:ea typeface="Times New Roman"/>
                          <a:cs typeface="Times New Roman"/>
                        </a:rPr>
                        <a:t>Subject</a:t>
                      </a:r>
                      <a:r>
                        <a:rPr lang="ru-RU" sz="1600" b="1" dirty="0">
                          <a:effectLst/>
                          <a:latin typeface="Times New Roman"/>
                          <a:ea typeface="Times New Roman"/>
                          <a:cs typeface="Times New Roman"/>
                        </a:rPr>
                        <a:t>: </a:t>
                      </a:r>
                      <a:r>
                        <a:rPr lang="ru-RU" sz="1600" b="1" dirty="0" err="1">
                          <a:effectLst/>
                          <a:latin typeface="Times New Roman"/>
                          <a:ea typeface="Times New Roman"/>
                          <a:cs typeface="Times New Roman"/>
                        </a:rPr>
                        <a:t>Food</a:t>
                      </a:r>
                      <a:endParaRPr lang="ru-RU" sz="1600" dirty="0">
                        <a:effectLst/>
                        <a:latin typeface="Calibri"/>
                        <a:ea typeface="Calibri"/>
                        <a:cs typeface="Times New Roman"/>
                      </a:endParaRPr>
                    </a:p>
                  </a:txBody>
                  <a:tcPr marL="76200" marR="76200" marT="76200" marB="76200" anchor="ctr">
                    <a:lnL>
                      <a:noFill/>
                    </a:lnL>
                    <a:lnR>
                      <a:noFill/>
                    </a:lnR>
                    <a:lnT>
                      <a:noFill/>
                    </a:lnT>
                    <a:lnB>
                      <a:noFill/>
                    </a:lnB>
                  </a:tcPr>
                </a:tc>
              </a:tr>
              <a:tr h="1309742">
                <a:tc>
                  <a:txBody>
                    <a:bodyPr/>
                    <a:lstStyle/>
                    <a:p>
                      <a:pPr algn="just">
                        <a:lnSpc>
                          <a:spcPct val="107000"/>
                        </a:lnSpc>
                        <a:spcAft>
                          <a:spcPts val="0"/>
                        </a:spcAft>
                      </a:pPr>
                      <a:r>
                        <a:rPr lang="en-US" sz="1800" i="1" dirty="0">
                          <a:effectLst/>
                          <a:latin typeface="Times New Roman"/>
                          <a:ea typeface="Times New Roman"/>
                          <a:cs typeface="Times New Roman"/>
                        </a:rPr>
                        <a:t>… </a:t>
                      </a:r>
                      <a:r>
                        <a:rPr lang="en-US" sz="1800" i="1" dirty="0">
                          <a:solidFill>
                            <a:srgbClr val="000000"/>
                          </a:solidFill>
                          <a:effectLst/>
                          <a:latin typeface="Times New Roman"/>
                          <a:ea typeface="Times New Roman"/>
                          <a:cs typeface="Times New Roman"/>
                        </a:rPr>
                        <a:t>The thought of eating a dead animal actually makes me sick. So, I eat a lot of vegetables, fruit and nuts. Sometimes a few eggs or a little cheese is possible. I'm sure that being a veggie </a:t>
                      </a:r>
                      <a:r>
                        <a:rPr lang="en-US" sz="1800" i="1" dirty="0" smtClean="0">
                          <a:solidFill>
                            <a:srgbClr val="000000"/>
                          </a:solidFill>
                          <a:effectLst/>
                          <a:latin typeface="Times New Roman"/>
                          <a:ea typeface="Times New Roman"/>
                          <a:cs typeface="Times New Roman"/>
                        </a:rPr>
                        <a:t>is</a:t>
                      </a:r>
                      <a:r>
                        <a:rPr lang="ru-RU" sz="1800" i="1" dirty="0" smtClean="0">
                          <a:solidFill>
                            <a:srgbClr val="000000"/>
                          </a:solidFill>
                          <a:effectLst/>
                          <a:latin typeface="Times New Roman"/>
                          <a:ea typeface="Times New Roman"/>
                          <a:cs typeface="Times New Roman"/>
                        </a:rPr>
                        <a:t> </a:t>
                      </a:r>
                      <a:r>
                        <a:rPr lang="en-US" sz="1800" i="1" dirty="0" smtClean="0">
                          <a:solidFill>
                            <a:srgbClr val="000000"/>
                          </a:solidFill>
                          <a:effectLst/>
                          <a:latin typeface="Times New Roman"/>
                          <a:ea typeface="Times New Roman"/>
                          <a:cs typeface="Times New Roman"/>
                        </a:rPr>
                        <a:t>good</a:t>
                      </a:r>
                      <a:r>
                        <a:rPr lang="ru-RU" sz="1800" i="1" dirty="0" smtClean="0">
                          <a:solidFill>
                            <a:srgbClr val="000000"/>
                          </a:solidFill>
                          <a:effectLst/>
                          <a:latin typeface="Times New Roman"/>
                          <a:ea typeface="Times New Roman"/>
                          <a:cs typeface="Times New Roman"/>
                        </a:rPr>
                        <a:t> </a:t>
                      </a:r>
                      <a:r>
                        <a:rPr lang="en-US" sz="1800" i="1" dirty="0" smtClean="0">
                          <a:solidFill>
                            <a:srgbClr val="000000"/>
                          </a:solidFill>
                          <a:effectLst/>
                          <a:latin typeface="Times New Roman"/>
                          <a:ea typeface="Times New Roman"/>
                          <a:cs typeface="Times New Roman"/>
                        </a:rPr>
                        <a:t>for</a:t>
                      </a:r>
                      <a:r>
                        <a:rPr lang="ru-RU" sz="1800" i="1" smtClean="0">
                          <a:solidFill>
                            <a:srgbClr val="000000"/>
                          </a:solidFill>
                          <a:effectLst/>
                          <a:latin typeface="Times New Roman"/>
                          <a:ea typeface="Times New Roman"/>
                          <a:cs typeface="Times New Roman"/>
                        </a:rPr>
                        <a:t> </a:t>
                      </a:r>
                      <a:r>
                        <a:rPr lang="en-US" sz="1800" i="1" smtClean="0">
                          <a:solidFill>
                            <a:srgbClr val="000000"/>
                          </a:solidFill>
                          <a:effectLst/>
                          <a:latin typeface="Times New Roman"/>
                          <a:ea typeface="Times New Roman"/>
                          <a:cs typeface="Times New Roman"/>
                        </a:rPr>
                        <a:t>health</a:t>
                      </a:r>
                      <a:r>
                        <a:rPr lang="en-US" sz="1800" i="1" dirty="0">
                          <a:solidFill>
                            <a:srgbClr val="000000"/>
                          </a:solidFill>
                          <a:effectLst/>
                          <a:latin typeface="Times New Roman"/>
                          <a:ea typeface="Times New Roman"/>
                          <a:cs typeface="Times New Roman"/>
                        </a:rPr>
                        <a:t>. ...</a:t>
                      </a:r>
                      <a:br>
                        <a:rPr lang="en-US" sz="1800" i="1" dirty="0">
                          <a:solidFill>
                            <a:srgbClr val="000000"/>
                          </a:solidFill>
                          <a:effectLst/>
                          <a:latin typeface="Times New Roman"/>
                          <a:ea typeface="Times New Roman"/>
                          <a:cs typeface="Times New Roman"/>
                        </a:rPr>
                      </a:br>
                      <a:r>
                        <a:rPr lang="en-US" sz="1800" i="1" dirty="0">
                          <a:solidFill>
                            <a:srgbClr val="000000"/>
                          </a:solidFill>
                          <a:effectLst/>
                          <a:latin typeface="Times New Roman"/>
                          <a:ea typeface="Times New Roman"/>
                          <a:cs typeface="Times New Roman"/>
                        </a:rPr>
                        <a:t>What do you think about being a veggie? What is your diet? How do you keep fit?</a:t>
                      </a:r>
                      <a:endParaRPr lang="ru-RU" sz="1600" dirty="0">
                        <a:effectLst/>
                        <a:latin typeface="Calibri"/>
                        <a:ea typeface="Calibri"/>
                        <a:cs typeface="Times New Roman"/>
                      </a:endParaRPr>
                    </a:p>
                  </a:txBody>
                  <a:tcPr marL="76200" marR="76200" marT="76200" marB="76200" anchor="ctr">
                    <a:lnL>
                      <a:noFill/>
                    </a:lnL>
                    <a:lnR>
                      <a:noFill/>
                    </a:lnR>
                    <a:lnT>
                      <a:noFill/>
                    </a:lnT>
                    <a:lnB>
                      <a:noFill/>
                    </a:lnB>
                  </a:tcPr>
                </a:tc>
              </a:tr>
            </a:tbl>
          </a:graphicData>
        </a:graphic>
      </p:graphicFrame>
    </p:spTree>
    <p:extLst>
      <p:ext uri="{BB962C8B-B14F-4D97-AF65-F5344CB8AC3E}">
        <p14:creationId xmlns:p14="http://schemas.microsoft.com/office/powerpoint/2010/main" val="1992419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334</Words>
  <Application>Microsoft Office PowerPoint</Application>
  <PresentationFormat>Произвольный</PresentationFormat>
  <Paragraphs>46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Урок в 9 классе по теме «Healthy Eating»</vt:lpstr>
      <vt:lpstr>Check yourself</vt:lpstr>
      <vt:lpstr>Evaluate  yourself</vt:lpstr>
      <vt:lpstr>Label the food plate with the different food categories</vt:lpstr>
      <vt:lpstr>Questions: </vt:lpstr>
      <vt:lpstr>My Evaluation Card </vt:lpstr>
      <vt:lpstr>Homework: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в 9 классе по теме «Healthy Eating»</dc:title>
  <dc:creator>Андрей</dc:creator>
  <cp:lastModifiedBy>Admin</cp:lastModifiedBy>
  <cp:revision>7</cp:revision>
  <dcterms:created xsi:type="dcterms:W3CDTF">2025-04-13T09:13:06Z</dcterms:created>
  <dcterms:modified xsi:type="dcterms:W3CDTF">2025-04-17T06:35:17Z</dcterms:modified>
</cp:coreProperties>
</file>