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3" r:id="rId3"/>
    <p:sldId id="256" r:id="rId4"/>
    <p:sldId id="261" r:id="rId5"/>
    <p:sldId id="272" r:id="rId6"/>
    <p:sldId id="262" r:id="rId7"/>
    <p:sldId id="263" r:id="rId8"/>
    <p:sldId id="264" r:id="rId9"/>
    <p:sldId id="267" r:id="rId10"/>
    <p:sldId id="268" r:id="rId11"/>
    <p:sldId id="269" r:id="rId12"/>
    <p:sldId id="270" r:id="rId13"/>
    <p:sldId id="265" r:id="rId14"/>
    <p:sldId id="266" r:id="rId15"/>
    <p:sldId id="271" r:id="rId16"/>
  </p:sldIdLst>
  <p:sldSz cx="12192000" cy="6858000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D5F67B-CA77-41E7-8AA9-2FFA95F1A7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2B7695F-0DBA-40C2-ACD5-5FADF4CB6A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A18CA57-650E-49EB-8F18-9860EC80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2F4974-D798-4D4C-A401-D2F770E255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7F2105-4FEA-48D9-9723-D7ED4B650B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24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55F7DC-77C3-4291-B45F-067878D9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8A14443-5664-406F-99E7-405B755E9A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364F347-02F8-4F26-A160-8B4A8BFE3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82F5375-92E8-441A-B0DB-EB1027140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41588A-7119-4A0D-8153-6015D49FA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9597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69A26E4-A459-4854-876C-7F4995F8E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2BB9CAF-AC46-44DD-B9D4-C371799F1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9266E0-AD66-4B16-9067-6015A2D34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BBFAA3-E5A5-484B-BBA8-B8BF3569E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A56CAA5-FFE3-4A4C-87A3-D8360E4DE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027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29E9BA-7B77-4701-A13A-5B2B7C719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2A283-D86E-4230-A1AB-0470288EB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3D09CA3-3784-45A7-8D72-44FEC80B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AB8005-5BC7-49B9-9275-35DD1DAF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8574F7D-E968-499A-B933-35681A929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96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A06C8-A29C-4CF4-B4B2-24DF3087C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9072FAB-C209-49C3-BA04-C9F2687CA8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17B725-2D50-4BCE-B341-B540C77A66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5FE3DD-5794-47C9-83C6-E55435C4A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C63B24-D210-4112-8CB6-9110DCD17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818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1366B2-2DAE-414D-B93E-FF4D7E240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B6F909-0E05-487D-A7F4-4E8E8E85DA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59488E6-6440-4105-91E5-53EC8CCFCC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C6FDCDE-4E0F-4593-9B5D-065A005EE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206106-D245-4F6C-BE43-FE0E06072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E29BD35-D772-4705-8E38-5B821975E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16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3C22BA-0A18-4393-A03B-B21DB326A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E5761B-7FD4-42A8-98AE-66EFEBC58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D34C1E2-57FB-4FD1-B5F6-FAE218E2B4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627780A-7E9D-458C-B5E6-15DE047F5A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A3F9273B-EC1B-4EBD-A845-FC5E2A9AE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45229227-6EE8-4F0D-9EC1-57828519BC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159D538-0F7B-4BAC-8D31-002FD49A5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F49D59F-459E-4A78-875C-06931CDD9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416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06D7C0-AB50-4D7C-B230-90CA737FDB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CBDDAD00-A588-4911-8865-36BE72BB6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6C4AF21-C4C9-409A-BB53-62AEEB052B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8BF7D85-91E8-49BA-BEB2-E4637404E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049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E36EBDAF-6839-46AD-8377-0D63DFE02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64B5F0C-C919-43EC-81D3-B8018E2E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8A17E96-DCD6-4F71-B78E-ECEDEB2FA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760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35D8B-01BC-497A-94BC-5A4FE84D3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B833163-7B1D-4FAB-9E95-1F3011EB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5A1F728-081A-449D-BC97-A313FBD423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0E845B4-A974-430A-BC0A-F34FC4004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9B3796-E8A0-448A-B713-CE8AA030C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CFCD95-7DE1-415B-9CD8-174565EF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948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138273-C71B-4552-B0B8-C8BB464AA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6FB5F39-932F-4169-BA89-B1C58BEF86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B0BAD0D-53D3-43BE-AE22-C34E41194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9E09DBF-5137-4657-977F-DB91194FD8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FC22E6-3861-4190-B1F9-2DF4B03C3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1C6FEBA-7A6E-4854-9440-CC66DE5A1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391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63BC4-7A10-44C5-BAB6-EE8F0F0A0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B1FDB6-9F57-417B-BD53-F97EADD60C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15F64F-16E8-4B17-BC02-8B8E5578CB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2A5B1-3F82-464A-BFC3-0AE0C86EDB72}" type="datetimeFigureOut">
              <a:rPr lang="ru-RU" smtClean="0"/>
              <a:t>26.02.2025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0E1316-9B34-4CDA-B213-2BD424A94E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0784FA-A2A7-4982-A2B7-3787C5F2BE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C5FF6-D1BC-41E3-AC1E-9E06E7E23B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721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D451346D-9CCA-4604-B0EB-581053C65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64627"/>
              </p:ext>
            </p:extLst>
          </p:nvPr>
        </p:nvGraphicFramePr>
        <p:xfrm>
          <a:off x="586379" y="2106159"/>
          <a:ext cx="7888764" cy="7918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0778">
                  <a:extLst>
                    <a:ext uri="{9D8B030D-6E8A-4147-A177-3AD203B41FA5}">
                      <a16:colId xmlns:a16="http://schemas.microsoft.com/office/drawing/2014/main" val="2214464438"/>
                    </a:ext>
                  </a:extLst>
                </a:gridCol>
                <a:gridCol w="3677986">
                  <a:extLst>
                    <a:ext uri="{9D8B030D-6E8A-4147-A177-3AD203B41FA5}">
                      <a16:colId xmlns:a16="http://schemas.microsoft.com/office/drawing/2014/main" val="15160773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>
                          <a:solidFill>
                            <a:schemeClr val="tx1"/>
                          </a:solidFill>
                          <a:effectLst/>
                        </a:rPr>
                        <a:t>Одноосновные</a:t>
                      </a:r>
                      <a:endParaRPr lang="ru-RU" sz="20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Нерастворимые 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00805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HF,</a:t>
                      </a: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HNO</a:t>
                      </a:r>
                      <a:r>
                        <a:rPr kumimoji="0" lang="en-US" altLang="ru-RU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 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HCl, </a:t>
                      </a:r>
                      <a:r>
                        <a:rPr kumimoji="0" lang="ru-RU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HBr,</a:t>
                      </a:r>
                      <a:r>
                        <a:rPr kumimoji="0" lang="en-US" altLang="ru-RU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altLang="ru-RU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HI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en-US" altLang="ru-RU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SiO</a:t>
                      </a:r>
                      <a:r>
                        <a:rPr kumimoji="0" lang="en-US" altLang="ru-RU" sz="2000" b="0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1646204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77BEBFFD-C2C5-4108-B1EF-13ABEB007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72" y="245373"/>
            <a:ext cx="11139948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1.Из данного перечня формул выберите только кислоты (подчеркните):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HCl, H</a:t>
            </a:r>
            <a:r>
              <a:rPr kumimoji="0" lang="en-US" altLang="ru-RU" sz="20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kumimoji="0" lang="en-US" altLang="ru-RU" sz="20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altLang="ru-RU" sz="20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kumimoji="0" lang="en-US" altLang="ru-RU" sz="20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2.Классифицируйте кислоты по следующим признакам: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51D2D5-CCCC-4D1E-B284-5413C7724EB1}"/>
              </a:ext>
            </a:extLst>
          </p:cNvPr>
          <p:cNvSpPr txBox="1"/>
          <p:nvPr/>
        </p:nvSpPr>
        <p:spPr>
          <a:xfrm>
            <a:off x="586379" y="3073197"/>
            <a:ext cx="49013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задание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(все четыре)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лишняя формула или 1 не выделена)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остальные случаи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64EBB65-BFA0-4A64-B843-C9CD41CB5B7B}"/>
              </a:ext>
            </a:extLst>
          </p:cNvPr>
          <p:cNvSpPr txBox="1"/>
          <p:nvPr/>
        </p:nvSpPr>
        <p:spPr>
          <a:xfrm>
            <a:off x="5650975" y="3073197"/>
            <a:ext cx="6081253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задание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1 баллу за каждый правильный столбик,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баллов за 1 ошибку в столбике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баллов если больше ошибок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2 баллов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7A93FE-3700-B17F-9300-6CB1E176AF52}"/>
              </a:ext>
            </a:extLst>
          </p:cNvPr>
          <p:cNvSpPr txBox="1"/>
          <p:nvPr/>
        </p:nvSpPr>
        <p:spPr>
          <a:xfrm>
            <a:off x="3263705" y="5444197"/>
            <a:ext cx="3756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балла за оба задания</a:t>
            </a:r>
          </a:p>
        </p:txBody>
      </p:sp>
    </p:spTree>
    <p:extLst>
      <p:ext uri="{BB962C8B-B14F-4D97-AF65-F5344CB8AC3E}">
        <p14:creationId xmlns:p14="http://schemas.microsoft.com/office/powerpoint/2010/main" val="1765622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13B21F1-0ABD-6B3E-479E-657600D3E107}"/>
              </a:ext>
            </a:extLst>
          </p:cNvPr>
          <p:cNvSpPr txBox="1"/>
          <p:nvPr/>
        </p:nvSpPr>
        <p:spPr>
          <a:xfrm>
            <a:off x="1448972" y="787643"/>
            <a:ext cx="974891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b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№2 </a:t>
            </a:r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взаимодействии кислоты с основанием происходит реакция нейтрализации 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727BC2-845D-C926-822E-1C06196753AF}"/>
              </a:ext>
            </a:extLst>
          </p:cNvPr>
          <p:cNvSpPr txBox="1"/>
          <p:nvPr/>
        </p:nvSpPr>
        <p:spPr>
          <a:xfrm>
            <a:off x="531055" y="2516344"/>
            <a:ext cx="446297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ВЕРНО: </a:t>
            </a:r>
          </a:p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повернитесь вправо и коснитесь правого колена.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BB99EC-EAEC-C23E-60B1-6709B42C2530}"/>
              </a:ext>
            </a:extLst>
          </p:cNvPr>
          <p:cNvSpPr txBox="1"/>
          <p:nvPr/>
        </p:nvSpPr>
        <p:spPr>
          <a:xfrm>
            <a:off x="6950027" y="2516344"/>
            <a:ext cx="4710918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НЕВЕРНО: </a:t>
            </a:r>
          </a:p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повернитесь влево и коснитесь левого колена.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1507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0B5AB3-AD21-E6A9-0952-8E509F4BDBA3}"/>
              </a:ext>
            </a:extLst>
          </p:cNvPr>
          <p:cNvSpPr txBox="1"/>
          <p:nvPr/>
        </p:nvSpPr>
        <p:spPr>
          <a:xfrm>
            <a:off x="492369" y="1014942"/>
            <a:ext cx="1122601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b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№3:</a:t>
            </a:r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Существуют растворимые и нерастворимые кислоты 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63F35C-80F9-F174-F8D2-36DCADB91A0D}"/>
              </a:ext>
            </a:extLst>
          </p:cNvPr>
          <p:cNvSpPr txBox="1"/>
          <p:nvPr/>
        </p:nvSpPr>
        <p:spPr>
          <a:xfrm>
            <a:off x="967153" y="2828835"/>
            <a:ext cx="346417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ВЕРНО:</a:t>
            </a:r>
          </a:p>
          <a:p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поднимите правую руку вверх</a:t>
            </a:r>
            <a:endParaRPr lang="ru-RU" sz="4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5A33CC-7391-3B23-A144-E1ABE6138CE1}"/>
              </a:ext>
            </a:extLst>
          </p:cNvPr>
          <p:cNvSpPr txBox="1"/>
          <p:nvPr/>
        </p:nvSpPr>
        <p:spPr>
          <a:xfrm>
            <a:off x="7473460" y="2921168"/>
            <a:ext cx="2880362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НЕВЕРНО:</a:t>
            </a:r>
          </a:p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поднимите левую руку вверх.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99010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3AB9053-B12A-000B-9B04-0DFA3AB6554A}"/>
              </a:ext>
            </a:extLst>
          </p:cNvPr>
          <p:cNvSpPr txBox="1"/>
          <p:nvPr/>
        </p:nvSpPr>
        <p:spPr>
          <a:xfrm>
            <a:off x="942535" y="811461"/>
            <a:ext cx="1024479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b="1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№4:</a:t>
            </a:r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Лакмус меняет цвет при добавлении кислоты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3E00AE-3757-1255-8D35-3BC3345AADB0}"/>
              </a:ext>
            </a:extLst>
          </p:cNvPr>
          <p:cNvSpPr txBox="1"/>
          <p:nvPr/>
        </p:nvSpPr>
        <p:spPr>
          <a:xfrm>
            <a:off x="942534" y="2585571"/>
            <a:ext cx="375138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ВЕРНО:</a:t>
            </a:r>
          </a:p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сядьте на место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FC0C937-60D0-0D55-64B4-01E18E29871C}"/>
              </a:ext>
            </a:extLst>
          </p:cNvPr>
          <p:cNvSpPr txBox="1"/>
          <p:nvPr/>
        </p:nvSpPr>
        <p:spPr>
          <a:xfrm>
            <a:off x="7498080" y="2508665"/>
            <a:ext cx="3235568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НЕВЕРНО:</a:t>
            </a:r>
          </a:p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сделайте три шага на месте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393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246FF9BB-D66F-4ED6-9695-0A2BAF3197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9680" y="828287"/>
            <a:ext cx="11134845" cy="5201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1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Закрепление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какими из перечисленных веществ будет реагировать соляная кислота:  Zn, </a:t>
            </a:r>
            <a:r>
              <a:rPr kumimoji="0" lang="ru-RU" altLang="ru-RU" sz="28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(OH)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Al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H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О, Ag? </a:t>
            </a: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2HCl + Zn = ZnCl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+ H</a:t>
            </a:r>
            <a:r>
              <a:rPr kumimoji="0" lang="ru-RU" altLang="ru-RU" sz="2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kumimoji="0" lang="ru-RU" altLang="ru-RU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kumimoji="0" lang="en-US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2HCl + Cu(OH)</a:t>
            </a:r>
            <a:r>
              <a:rPr kumimoji="0" lang="en-US" altLang="ru-RU" sz="2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= CuCl</a:t>
            </a:r>
            <a:r>
              <a:rPr kumimoji="0" lang="en-US" altLang="ru-RU" sz="2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+ 2H</a:t>
            </a:r>
            <a:r>
              <a:rPr kumimoji="0" lang="en-US" altLang="ru-RU" sz="2800" b="0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8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endParaRPr lang="ru-RU" altLang="ru-RU" sz="2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</a:t>
            </a:r>
            <a:r>
              <a:rPr kumimoji="0" lang="en-US" altLang="ru-RU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6HCl + Al</a:t>
            </a:r>
            <a:r>
              <a:rPr kumimoji="0" lang="en-US" altLang="ru-RU" sz="28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kumimoji="0" lang="en-US" altLang="ru-RU" sz="28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= 2AlCl</a:t>
            </a:r>
            <a:r>
              <a:rPr kumimoji="0" lang="en-US" altLang="ru-RU" sz="28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+ 3H</a:t>
            </a:r>
            <a:r>
              <a:rPr kumimoji="0" lang="en-US" altLang="ru-RU" sz="2800" b="0" i="0" u="none" strike="noStrike" cap="none" normalizeH="0" baseline="-25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800" b="0" i="0" u="none" strike="noStrike" cap="none" normalizeH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endParaRPr kumimoji="0" lang="ru-RU" altLang="ru-RU" sz="2800" b="0" i="0" u="none" strike="noStrike" cap="none" normalizeH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3 балла </a:t>
            </a: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 ка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ждую правильно выбранную букву/написанную реакцию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2436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1F4D2-4668-4C1B-9960-34B01491E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528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за урок: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баллов всего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– «5»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– «4»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 – «3»</a:t>
            </a:r>
          </a:p>
        </p:txBody>
      </p:sp>
    </p:spTree>
    <p:extLst>
      <p:ext uri="{BB962C8B-B14F-4D97-AF65-F5344CB8AC3E}">
        <p14:creationId xmlns:p14="http://schemas.microsoft.com/office/powerpoint/2010/main" val="1868651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E9B151-F892-4240-94A1-7460B2E0E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7A0CFAF-6097-4AF3-84B5-519A04312E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724" y="1825625"/>
            <a:ext cx="10506075" cy="4351338"/>
          </a:xfrm>
        </p:spPr>
        <p:txBody>
          <a:bodyPr/>
          <a:lstStyle/>
          <a:p>
            <a:pPr marL="5143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Параграф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Решить упражнение </a:t>
            </a:r>
            <a: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стр.111 из учебника 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ИЛИ </a:t>
            </a:r>
          </a:p>
          <a:p>
            <a:pPr marL="5143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kern="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ешить цепочку превращений  P 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ru-RU" kern="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ru-RU" kern="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ru-RU" kern="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ru-RU" kern="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Na</a:t>
            </a:r>
            <a:r>
              <a:rPr lang="ru-RU" kern="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</a:t>
            </a:r>
            <a:r>
              <a:rPr lang="ru-RU" kern="0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kern="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По желанию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риготовить сообщение о применении кислот.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9385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738C2-BED4-C18E-83F3-C8CA7ABD72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>
            <a:extLst>
              <a:ext uri="{FF2B5EF4-FFF2-40B4-BE49-F238E27FC236}">
                <a16:creationId xmlns:a16="http://schemas.microsoft.com/office/drawing/2014/main" id="{7638FACC-FE7C-9308-F940-06CA2D3DD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9772" y="245373"/>
            <a:ext cx="11139948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1.Из данного перечня формул выберите только кислоты (подчеркните):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HCl, H</a:t>
            </a:r>
            <a:r>
              <a:rPr kumimoji="0" lang="en-US" altLang="ru-RU" sz="20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kumimoji="0" lang="en-US" altLang="ru-RU" sz="20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</a:t>
            </a:r>
            <a:r>
              <a:rPr lang="en-US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</a:t>
            </a:r>
            <a:r>
              <a:rPr lang="en-US" sz="2000" b="1" baseline="-25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ru-RU" sz="2000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altLang="ru-RU" sz="20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SiO</a:t>
            </a:r>
            <a:r>
              <a:rPr kumimoji="0" lang="en-US" altLang="ru-RU" sz="2000" b="1" i="0" u="none" strike="noStrike" cap="none" normalizeH="0" baseline="-3000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altLang="ru-RU" sz="2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ru-RU" altLang="ru-RU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2.Классифицируйте выбранные кислоты по следующим признакам: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90488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3983CC-1DE1-7A31-012E-4416BD39B63F}"/>
              </a:ext>
            </a:extLst>
          </p:cNvPr>
          <p:cNvSpPr txBox="1"/>
          <p:nvPr/>
        </p:nvSpPr>
        <p:spPr>
          <a:xfrm>
            <a:off x="586379" y="3073197"/>
            <a:ext cx="49013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задание 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(все четыре)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0,5 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 лишняя формула или 1 не выделена)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0 б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остальные случаи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76CBB2A-A06D-2DD3-FEB3-7C84D67902FD}"/>
              </a:ext>
            </a:extLst>
          </p:cNvPr>
          <p:cNvSpPr txBox="1"/>
          <p:nvPr/>
        </p:nvSpPr>
        <p:spPr>
          <a:xfrm>
            <a:off x="5650975" y="3443472"/>
            <a:ext cx="608125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задание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0,5 баллов за каждую правильно поставленную кислоту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2 баллов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B38648-08CC-95F4-08E3-B0B539758938}"/>
              </a:ext>
            </a:extLst>
          </p:cNvPr>
          <p:cNvSpPr txBox="1"/>
          <p:nvPr/>
        </p:nvSpPr>
        <p:spPr>
          <a:xfrm>
            <a:off x="3263705" y="5444197"/>
            <a:ext cx="3756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балла за оба задания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77010E3-22C8-D6CD-55F8-6AFBFDFC62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420407"/>
              </p:ext>
            </p:extLst>
          </p:nvPr>
        </p:nvGraphicFramePr>
        <p:xfrm>
          <a:off x="956127" y="1939087"/>
          <a:ext cx="8609903" cy="1128205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869576">
                  <a:extLst>
                    <a:ext uri="{9D8B030D-6E8A-4147-A177-3AD203B41FA5}">
                      <a16:colId xmlns:a16="http://schemas.microsoft.com/office/drawing/2014/main" val="2872663283"/>
                    </a:ext>
                  </a:extLst>
                </a:gridCol>
                <a:gridCol w="2869576">
                  <a:extLst>
                    <a:ext uri="{9D8B030D-6E8A-4147-A177-3AD203B41FA5}">
                      <a16:colId xmlns:a16="http://schemas.microsoft.com/office/drawing/2014/main" val="3623526135"/>
                    </a:ext>
                  </a:extLst>
                </a:gridCol>
                <a:gridCol w="2870751">
                  <a:extLst>
                    <a:ext uri="{9D8B030D-6E8A-4147-A177-3AD203B41FA5}">
                      <a16:colId xmlns:a16="http://schemas.microsoft.com/office/drawing/2014/main" val="172734775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Одноосновные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Двухосновные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Многоосновные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56187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kumimoji="0" lang="en-US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HCl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kumimoji="0" lang="en-US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en-US" altLang="ru-RU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</a:t>
                      </a:r>
                      <a:r>
                        <a:rPr kumimoji="0" lang="en-US" altLang="ru-RU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kumimoji="0" lang="en-US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2000" b="1" baseline="-2500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kumimoji="0" lang="en-US" altLang="ru-RU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kumimoji="0" lang="en-US" altLang="ru-R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SiO</a:t>
                      </a:r>
                      <a:r>
                        <a:rPr kumimoji="0" lang="en-US" altLang="ru-RU" sz="2000" b="1" i="0" u="none" strike="noStrike" cap="none" normalizeH="0" baseline="-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 dirty="0">
                        <a:effectLst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</a:t>
                      </a:r>
                      <a:r>
                        <a:rPr lang="en-US" sz="2000" b="1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PO</a:t>
                      </a:r>
                      <a:r>
                        <a:rPr lang="en-US" sz="2000" b="1" baseline="-25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kumimoji="0" lang="ru-RU" altLang="ru-R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25224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32333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B7DE48-F721-4407-AD27-A3501A053E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и химические свойства кислот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3506461-48F0-43D8-B15E-1C9F53A8B2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91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3164F-8B97-4AA3-8DF3-2AA11843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4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Химические свойства кислот.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D0165-CE28-4291-8078-9190B1160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824"/>
            <a:ext cx="10515600" cy="5762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5D3B7D5-62F6-41BC-AB2B-CE4E15219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368664"/>
              </p:ext>
            </p:extLst>
          </p:nvPr>
        </p:nvGraphicFramePr>
        <p:xfrm>
          <a:off x="138896" y="2552701"/>
          <a:ext cx="11655706" cy="2933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5084">
                  <a:extLst>
                    <a:ext uri="{9D8B030D-6E8A-4147-A177-3AD203B41FA5}">
                      <a16:colId xmlns:a16="http://schemas.microsoft.com/office/drawing/2014/main" val="3295533661"/>
                    </a:ext>
                  </a:extLst>
                </a:gridCol>
                <a:gridCol w="2288308">
                  <a:extLst>
                    <a:ext uri="{9D8B030D-6E8A-4147-A177-3AD203B41FA5}">
                      <a16:colId xmlns:a16="http://schemas.microsoft.com/office/drawing/2014/main" val="1784116942"/>
                    </a:ext>
                  </a:extLst>
                </a:gridCol>
                <a:gridCol w="3682758">
                  <a:extLst>
                    <a:ext uri="{9D8B030D-6E8A-4147-A177-3AD203B41FA5}">
                      <a16:colId xmlns:a16="http://schemas.microsoft.com/office/drawing/2014/main" val="1726187550"/>
                    </a:ext>
                  </a:extLst>
                </a:gridCol>
                <a:gridCol w="2339556">
                  <a:extLst>
                    <a:ext uri="{9D8B030D-6E8A-4147-A177-3AD203B41FA5}">
                      <a16:colId xmlns:a16="http://schemas.microsoft.com/office/drawing/2014/main" val="267536440"/>
                    </a:ext>
                  </a:extLst>
                </a:gridCol>
              </a:tblGrid>
              <a:tr h="2179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Действие индикатора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Налей в пробирку 1 мл соляной кислоты, добавьте несколько капель индикатор.  </a:t>
                      </a:r>
                      <a:r>
                        <a:rPr lang="ru-RU" sz="20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наблюдаете?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Индикатор окрашивается в красный цвет</a:t>
                      </a:r>
                      <a:endParaRPr lang="ru-RU" sz="3600" b="0" cap="none" spc="0" baseline="-2500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балла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–название свойства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–уравнение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 уравнено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252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55248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3164F-8B97-4AA3-8DF3-2AA11843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4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Химические свойства кислот.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D0165-CE28-4291-8078-9190B1160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824"/>
            <a:ext cx="10515600" cy="5762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5D3B7D5-62F6-41BC-AB2B-CE4E15219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4298989"/>
              </p:ext>
            </p:extLst>
          </p:nvPr>
        </p:nvGraphicFramePr>
        <p:xfrm>
          <a:off x="138896" y="2552701"/>
          <a:ext cx="11655706" cy="2933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45084">
                  <a:extLst>
                    <a:ext uri="{9D8B030D-6E8A-4147-A177-3AD203B41FA5}">
                      <a16:colId xmlns:a16="http://schemas.microsoft.com/office/drawing/2014/main" val="3295533661"/>
                    </a:ext>
                  </a:extLst>
                </a:gridCol>
                <a:gridCol w="2288308">
                  <a:extLst>
                    <a:ext uri="{9D8B030D-6E8A-4147-A177-3AD203B41FA5}">
                      <a16:colId xmlns:a16="http://schemas.microsoft.com/office/drawing/2014/main" val="1784116942"/>
                    </a:ext>
                  </a:extLst>
                </a:gridCol>
                <a:gridCol w="3682758">
                  <a:extLst>
                    <a:ext uri="{9D8B030D-6E8A-4147-A177-3AD203B41FA5}">
                      <a16:colId xmlns:a16="http://schemas.microsoft.com/office/drawing/2014/main" val="1726187550"/>
                    </a:ext>
                  </a:extLst>
                </a:gridCol>
                <a:gridCol w="2339556">
                  <a:extLst>
                    <a:ext uri="{9D8B030D-6E8A-4147-A177-3AD203B41FA5}">
                      <a16:colId xmlns:a16="http://schemas.microsoft.com/office/drawing/2014/main" val="267536440"/>
                    </a:ext>
                  </a:extLst>
                </a:gridCol>
              </a:tblGrid>
              <a:tr h="217900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с металлами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одну пробирку опустите гранулу цинка, в другую медь, добавьте 2 мл соляной кислоты. Что наблюдаете?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Выделение газа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Zn+2HCl =ZnCl</a:t>
                      </a:r>
                      <a:r>
                        <a:rPr lang="en-US" sz="3200" b="1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+H</a:t>
                      </a:r>
                      <a:r>
                        <a:rPr lang="en-US" sz="3200" b="1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3600" b="0" cap="none" spc="0" baseline="-2500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балла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–название свойства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–уравнение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 уравнено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252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9594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3164F-8B97-4AA3-8DF3-2AA11843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4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Химические свойства кислот.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D0165-CE28-4291-8078-9190B1160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824"/>
            <a:ext cx="10515600" cy="5762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5D3B7D5-62F6-41BC-AB2B-CE4E15219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928411"/>
              </p:ext>
            </p:extLst>
          </p:nvPr>
        </p:nvGraphicFramePr>
        <p:xfrm>
          <a:off x="138896" y="2552701"/>
          <a:ext cx="11655706" cy="2933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94613">
                  <a:extLst>
                    <a:ext uri="{9D8B030D-6E8A-4147-A177-3AD203B41FA5}">
                      <a16:colId xmlns:a16="http://schemas.microsoft.com/office/drawing/2014/main" val="3295533661"/>
                    </a:ext>
                  </a:extLst>
                </a:gridCol>
                <a:gridCol w="2048719">
                  <a:extLst>
                    <a:ext uri="{9D8B030D-6E8A-4147-A177-3AD203B41FA5}">
                      <a16:colId xmlns:a16="http://schemas.microsoft.com/office/drawing/2014/main" val="1784116942"/>
                    </a:ext>
                  </a:extLst>
                </a:gridCol>
                <a:gridCol w="4072818">
                  <a:extLst>
                    <a:ext uri="{9D8B030D-6E8A-4147-A177-3AD203B41FA5}">
                      <a16:colId xmlns:a16="http://schemas.microsoft.com/office/drawing/2014/main" val="1726187550"/>
                    </a:ext>
                  </a:extLst>
                </a:gridCol>
                <a:gridCol w="2339556">
                  <a:extLst>
                    <a:ext uri="{9D8B030D-6E8A-4147-A177-3AD203B41FA5}">
                      <a16:colId xmlns:a16="http://schemas.microsoft.com/office/drawing/2014/main" val="267536440"/>
                    </a:ext>
                  </a:extLst>
                </a:gridCol>
              </a:tblGrid>
              <a:tr h="217900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с оксидами металлов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пробирку налить 1 мл соляной кислоты и добавить на кончике шпателя оксид меди. Нагреть. Что наблюдаете?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Изменяется цвет 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</a:t>
                      </a: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uO+2HCl =CuCl</a:t>
                      </a:r>
                      <a:r>
                        <a:rPr lang="en-US" sz="3200" b="1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+H</a:t>
                      </a:r>
                      <a:r>
                        <a:rPr lang="en-US" sz="3200" b="1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32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ru-RU" sz="3600" b="0" cap="none" spc="0" baseline="-2500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балла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–название свойства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–уравнение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 уравнено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252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9907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3164F-8B97-4AA3-8DF3-2AA11843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4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Химические свойства кислот.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D0165-CE28-4291-8078-9190B1160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824"/>
            <a:ext cx="10515600" cy="5762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5D3B7D5-62F6-41BC-AB2B-CE4E15219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612296"/>
              </p:ext>
            </p:extLst>
          </p:nvPr>
        </p:nvGraphicFramePr>
        <p:xfrm>
          <a:off x="138896" y="2552701"/>
          <a:ext cx="11655706" cy="31294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83038">
                  <a:extLst>
                    <a:ext uri="{9D8B030D-6E8A-4147-A177-3AD203B41FA5}">
                      <a16:colId xmlns:a16="http://schemas.microsoft.com/office/drawing/2014/main" val="3295533661"/>
                    </a:ext>
                  </a:extLst>
                </a:gridCol>
                <a:gridCol w="1701479">
                  <a:extLst>
                    <a:ext uri="{9D8B030D-6E8A-4147-A177-3AD203B41FA5}">
                      <a16:colId xmlns:a16="http://schemas.microsoft.com/office/drawing/2014/main" val="1784116942"/>
                    </a:ext>
                  </a:extLst>
                </a:gridCol>
                <a:gridCol w="4431633">
                  <a:extLst>
                    <a:ext uri="{9D8B030D-6E8A-4147-A177-3AD203B41FA5}">
                      <a16:colId xmlns:a16="http://schemas.microsoft.com/office/drawing/2014/main" val="1726187550"/>
                    </a:ext>
                  </a:extLst>
                </a:gridCol>
                <a:gridCol w="2339556">
                  <a:extLst>
                    <a:ext uri="{9D8B030D-6E8A-4147-A177-3AD203B41FA5}">
                      <a16:colId xmlns:a16="http://schemas.microsoft.com/office/drawing/2014/main" val="267536440"/>
                    </a:ext>
                  </a:extLst>
                </a:gridCol>
              </a:tblGrid>
              <a:tr h="217900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с основаниями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пробирку налить 1 мл соляной кислоты и добавить лакмус, затем добавить гидроксид натрия. Что наблюдаете?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Индикатор меняет цвет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HCl + NaOH = NaCl+H</a:t>
                      </a:r>
                      <a:r>
                        <a:rPr lang="en-US" sz="3200" b="1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32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ru-RU" sz="3600" b="0" cap="none" spc="0" baseline="-2500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балла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–название свойства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–уравнение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 уравнено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252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59295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33164F-8B97-4AA3-8DF3-2AA1184304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645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Химические свойства кислот.</a:t>
            </a:r>
            <a:b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A1D0165-CE28-4291-8078-9190B1160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5824"/>
            <a:ext cx="10515600" cy="57626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Критерии:</a:t>
            </a: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5D3B7D5-62F6-41BC-AB2B-CE4E152193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679229"/>
              </p:ext>
            </p:extLst>
          </p:nvPr>
        </p:nvGraphicFramePr>
        <p:xfrm>
          <a:off x="138896" y="2552701"/>
          <a:ext cx="11875626" cy="29335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25165">
                  <a:extLst>
                    <a:ext uri="{9D8B030D-6E8A-4147-A177-3AD203B41FA5}">
                      <a16:colId xmlns:a16="http://schemas.microsoft.com/office/drawing/2014/main" val="3295533661"/>
                    </a:ext>
                  </a:extLst>
                </a:gridCol>
                <a:gridCol w="2152891">
                  <a:extLst>
                    <a:ext uri="{9D8B030D-6E8A-4147-A177-3AD203B41FA5}">
                      <a16:colId xmlns:a16="http://schemas.microsoft.com/office/drawing/2014/main" val="1784116942"/>
                    </a:ext>
                  </a:extLst>
                </a:gridCol>
                <a:gridCol w="4502552">
                  <a:extLst>
                    <a:ext uri="{9D8B030D-6E8A-4147-A177-3AD203B41FA5}">
                      <a16:colId xmlns:a16="http://schemas.microsoft.com/office/drawing/2014/main" val="1726187550"/>
                    </a:ext>
                  </a:extLst>
                </a:gridCol>
                <a:gridCol w="2095018">
                  <a:extLst>
                    <a:ext uri="{9D8B030D-6E8A-4147-A177-3AD203B41FA5}">
                      <a16:colId xmlns:a16="http://schemas.microsoft.com/office/drawing/2014/main" val="267536440"/>
                    </a:ext>
                  </a:extLst>
                </a:gridCol>
              </a:tblGrid>
              <a:tr h="2179002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endParaRPr lang="en-US" sz="3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sz="3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с солями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 пробирку налить 1 мл соляной кислоты и добавить несколько капель раствора нитрата серебра. Что наблюдаете?</a:t>
                      </a:r>
                      <a:endParaRPr lang="ru-RU" sz="18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Осадок белого цвета</a:t>
                      </a:r>
                      <a:endParaRPr lang="en-US" sz="3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HCl + AgNO</a:t>
                      </a:r>
                      <a:r>
                        <a:rPr lang="en-US" sz="3200" b="1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3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=AgCl+H</a:t>
                      </a:r>
                      <a:r>
                        <a:rPr lang="en-US" sz="3200" b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</a:t>
                      </a:r>
                      <a:r>
                        <a:rPr lang="en-US" sz="3200" b="1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3600" b="0" cap="none" spc="0" baseline="-2500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балла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–название свойства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–уравнение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400" b="0" cap="none" spc="0" dirty="0">
                          <a:ln w="0"/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1б – уравнено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2000" b="0" cap="none" spc="0" dirty="0">
                        <a:ln w="0"/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252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685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F8D8587-02AA-5B5E-A035-11789F9133DE}"/>
              </a:ext>
            </a:extLst>
          </p:cNvPr>
          <p:cNvSpPr txBox="1"/>
          <p:nvPr/>
        </p:nvSpPr>
        <p:spPr>
          <a:xfrm>
            <a:off x="1420836" y="813218"/>
            <a:ext cx="893298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fontAlgn="base"/>
            <a:r>
              <a:rPr lang="ru-RU" sz="4000" b="1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№1 </a:t>
            </a:r>
            <a:r>
              <a:rPr lang="ru-RU" sz="4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 взаимодействии кислоты с металлом образуется водород </a:t>
            </a:r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 соль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3FD6E57-6A95-6474-F383-FF69D474532E}"/>
              </a:ext>
            </a:extLst>
          </p:cNvPr>
          <p:cNvSpPr txBox="1"/>
          <p:nvPr/>
        </p:nvSpPr>
        <p:spPr>
          <a:xfrm>
            <a:off x="1262576" y="2828517"/>
            <a:ext cx="2718581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Верно:</a:t>
            </a:r>
          </a:p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встаньте и хлопните в ладоши. 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C434A4A-78B8-E649-32DA-4D60E9056FBD}"/>
              </a:ext>
            </a:extLst>
          </p:cNvPr>
          <p:cNvSpPr txBox="1"/>
          <p:nvPr/>
        </p:nvSpPr>
        <p:spPr>
          <a:xfrm>
            <a:off x="7195624" y="2828517"/>
            <a:ext cx="3158197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just" fontAlgn="base"/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Неверно: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90170" algn="just" fontAlgn="base"/>
            <a:r>
              <a:rPr lang="ru-RU" sz="4000" spc="-25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</a:t>
            </a:r>
            <a:r>
              <a:rPr lang="ru-RU" sz="4000" spc="-2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ставайтесь на месте</a:t>
            </a:r>
            <a:endParaRPr lang="ru-RU" sz="4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25763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1952</TotalTime>
  <Words>673</Words>
  <Application>Microsoft Office PowerPoint</Application>
  <PresentationFormat>Широкоэкранный</PresentationFormat>
  <Paragraphs>129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</vt:lpstr>
      <vt:lpstr>Times New Roman</vt:lpstr>
      <vt:lpstr>Wingdings</vt:lpstr>
      <vt:lpstr>Тема Office</vt:lpstr>
      <vt:lpstr>Презентация PowerPoint</vt:lpstr>
      <vt:lpstr>Презентация PowerPoint</vt:lpstr>
      <vt:lpstr>Получение и химические свойства кислот</vt:lpstr>
      <vt:lpstr>Химические свойства кислот. </vt:lpstr>
      <vt:lpstr>Химические свойства кислот. </vt:lpstr>
      <vt:lpstr>Химические свойства кислот. </vt:lpstr>
      <vt:lpstr>Химические свойства кислот. </vt:lpstr>
      <vt:lpstr>Химические свойства кислот.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Оценка за урок: 9 баллов всего  8 б – «5»  6 б – «4»  4 б – «3»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Шестакова</dc:creator>
  <cp:lastModifiedBy>Учитель</cp:lastModifiedBy>
  <cp:revision>19</cp:revision>
  <cp:lastPrinted>2025-02-25T17:27:44Z</cp:lastPrinted>
  <dcterms:created xsi:type="dcterms:W3CDTF">2025-02-20T18:54:53Z</dcterms:created>
  <dcterms:modified xsi:type="dcterms:W3CDTF">2025-02-26T05:03:43Z</dcterms:modified>
</cp:coreProperties>
</file>