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9" r:id="rId9"/>
    <p:sldId id="263" r:id="rId10"/>
    <p:sldId id="267" r:id="rId11"/>
    <p:sldId id="265" r:id="rId12"/>
    <p:sldId id="270" r:id="rId13"/>
    <p:sldId id="266" r:id="rId14"/>
    <p:sldId id="268" r:id="rId15"/>
    <p:sldId id="26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7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ACA81-4A5D-4858-823D-FE9B61A07AC9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6682E-B03C-41A6-B73F-B31F05129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6682E-B03C-41A6-B73F-B31F05129D1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646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972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7492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425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7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852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7428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49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622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40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64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0BAE4-A2C0-4002-A02F-BB3854E0E88A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B88F1-6AAB-49DA-9470-5806367F45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461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5800" y="1307587"/>
            <a:ext cx="7467600" cy="47069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Игра для учащихся </a:t>
            </a:r>
            <a:br>
              <a:rPr lang="ru-RU" sz="4000" dirty="0" smtClean="0"/>
            </a:br>
            <a:r>
              <a:rPr lang="ru-RU" sz="4000" dirty="0" smtClean="0"/>
              <a:t>7 классов </a:t>
            </a:r>
            <a:br>
              <a:rPr lang="ru-RU" sz="4000" dirty="0" smtClean="0"/>
            </a:br>
            <a:r>
              <a:rPr lang="ru-RU" sz="4000" b="1" dirty="0" smtClean="0"/>
              <a:t>«Мы – грамотеи»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по повести Н.В.Гоголя </a:t>
            </a:r>
            <a:br>
              <a:rPr lang="ru-RU" sz="4000" dirty="0" smtClean="0"/>
            </a:br>
            <a:r>
              <a:rPr lang="ru-RU" sz="4000" dirty="0" smtClean="0"/>
              <a:t>«Тарас </a:t>
            </a:r>
            <a:r>
              <a:rPr lang="ru-RU" sz="4000" dirty="0" err="1" smtClean="0"/>
              <a:t>Бульба</a:t>
            </a:r>
            <a:r>
              <a:rPr lang="ru-RU" sz="4000" dirty="0" smtClean="0"/>
              <a:t>»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200" dirty="0" smtClean="0"/>
              <a:t>автор: Пушкина Валентина Николаевна, </a:t>
            </a:r>
            <a:br>
              <a:rPr lang="ru-RU" sz="2200" dirty="0" smtClean="0"/>
            </a:br>
            <a:r>
              <a:rPr lang="ru-RU" sz="2200" dirty="0" smtClean="0"/>
              <a:t>учитель русского языка и литературы </a:t>
            </a:r>
            <a:br>
              <a:rPr lang="ru-RU" sz="2200" dirty="0" smtClean="0"/>
            </a:br>
            <a:r>
              <a:rPr lang="ru-RU" sz="2200" dirty="0" smtClean="0"/>
              <a:t>филиала «Синицкая ООШ» МБОУ «Дмитриевская ООШ» </a:t>
            </a:r>
            <a:endParaRPr lang="ru-RU" dirty="0"/>
          </a:p>
        </p:txBody>
      </p:sp>
      <p:pic>
        <p:nvPicPr>
          <p:cNvPr id="1030" name="Picture 6" descr="https://i.pinimg.com/736x/86/f7/24/86f7244c0f648912a49a679ffa0929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623" b="9482"/>
          <a:stretch>
            <a:fillRect/>
          </a:stretch>
        </p:blipFill>
        <p:spPr bwMode="auto">
          <a:xfrm>
            <a:off x="562708" y="3253153"/>
            <a:ext cx="3438708" cy="3341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55025" t="60465" r="31878" b="23752"/>
          <a:stretch>
            <a:fillRect/>
          </a:stretch>
        </p:blipFill>
        <p:spPr bwMode="auto">
          <a:xfrm>
            <a:off x="0" y="144097"/>
            <a:ext cx="4469887" cy="3029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049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71628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Пятое испытание: </a:t>
            </a:r>
            <a:r>
              <a:rPr lang="ru-RU" sz="3200" b="1" dirty="0" smtClean="0">
                <a:latin typeface="+mj-lt"/>
              </a:rPr>
              <a:t>«Слово не воробей» - ответы</a:t>
            </a:r>
          </a:p>
          <a:p>
            <a:endParaRPr lang="ru-RU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" y="2484120"/>
            <a:ext cx="9646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Какое слово пропущено? 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1.Что, сынку, помогли тебе твои ЛЯХИ?</a:t>
            </a:r>
          </a:p>
          <a:p>
            <a:r>
              <a:rPr lang="ru-RU" sz="2400" dirty="0" smtClean="0">
                <a:latin typeface="+mj-lt"/>
              </a:rPr>
              <a:t>2.Чёрт возьми, СТЕПИ, как вы хороши! (степи)</a:t>
            </a:r>
          </a:p>
          <a:p>
            <a:r>
              <a:rPr lang="ru-RU" sz="2400" dirty="0" smtClean="0">
                <a:latin typeface="+mj-lt"/>
              </a:rPr>
              <a:t>3.Есть ещё порох в ПОРОХОВНИЦАХ!</a:t>
            </a:r>
          </a:p>
          <a:p>
            <a:r>
              <a:rPr lang="ru-RU" sz="2400" dirty="0" smtClean="0">
                <a:latin typeface="+mj-lt"/>
              </a:rPr>
              <a:t>4.Нет уз святее ТОВАРИЩЕСТВА!</a:t>
            </a:r>
          </a:p>
          <a:p>
            <a:r>
              <a:rPr lang="ru-RU" sz="2400" dirty="0" smtClean="0">
                <a:latin typeface="+mj-lt"/>
              </a:rPr>
              <a:t>5.Я тебя породил, я тебя и УБЬЮ!</a:t>
            </a:r>
          </a:p>
          <a:p>
            <a:r>
              <a:rPr lang="ru-RU" sz="2400" dirty="0" smtClean="0">
                <a:latin typeface="+mj-lt"/>
              </a:rPr>
              <a:t>6.Видите эту САБЛЮ? Вот ваша матерь!  </a:t>
            </a:r>
          </a:p>
          <a:p>
            <a:r>
              <a:rPr lang="ru-RU" sz="2400" dirty="0" smtClean="0">
                <a:latin typeface="+mj-lt"/>
              </a:rPr>
              <a:t>7.Терпи, </a:t>
            </a:r>
            <a:r>
              <a:rPr lang="ru-RU" sz="2400" dirty="0" err="1" smtClean="0">
                <a:latin typeface="+mj-lt"/>
              </a:rPr>
              <a:t>козак</a:t>
            </a:r>
            <a:r>
              <a:rPr lang="ru-RU" sz="2400" dirty="0" smtClean="0">
                <a:latin typeface="+mj-lt"/>
              </a:rPr>
              <a:t>, -  АТАМАНОМ будешь! </a:t>
            </a:r>
            <a:endParaRPr lang="ru-RU" sz="2400" dirty="0">
              <a:latin typeface="+mj-lt"/>
            </a:endParaRPr>
          </a:p>
        </p:txBody>
      </p:sp>
      <p:pic>
        <p:nvPicPr>
          <p:cNvPr id="7" name="Picture 6" descr="https://i.pinimg.com/736x/86/f7/24/86f7244c0f648912a49a679ffa0929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623" b="9482"/>
          <a:stretch>
            <a:fillRect/>
          </a:stretch>
        </p:blipFill>
        <p:spPr bwMode="auto">
          <a:xfrm>
            <a:off x="7238999" y="1447932"/>
            <a:ext cx="4562521" cy="4432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59112" y="2012474"/>
          <a:ext cx="6073775" cy="3977640"/>
        </p:xfrm>
        <a:graphic>
          <a:graphicData uri="http://schemas.openxmlformats.org/drawingml/2006/table">
            <a:tbl>
              <a:tblPr/>
              <a:tblGrid>
                <a:gridCol w="428625"/>
                <a:gridCol w="1076325"/>
                <a:gridCol w="450215"/>
                <a:gridCol w="41186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Бурсак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Кабатчик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Свитка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Кисель или жидкая каша из муки с маслом или салом.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Бандура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Оборонительное заграждение из деревьев, поваленных крест-накрест верхушками к неприятелю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Хлопцы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Люлька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Маменькин сынок, неженка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Гопак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Трубка для курения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Мазунчик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Слушатель (ученик) духовной академии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Пундики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Длинные широкие штаны особого покроя, часть национальной одежды некоторых народов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Шинкарь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Украинская народная пляска, основными движениями которой являются присядка, пробежки, широкие, высокие прыжки со взмахами ногами; музыка к такой пляске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Курень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Украинский многострунный щипковый музыкальный инструмент с широким грифом.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Саламата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Название устаревшей мужской и женской верхней длинной распашной одежды из домотканого сукна, разновидность кафтана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Шаровары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Парни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Засека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Войсковое подразделение в Запорожской Сечи и украинском войске, а также дом с хозяйственными постройками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2022" y="530236"/>
            <a:ext cx="1203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Шестое испытание </a:t>
            </a:r>
            <a:r>
              <a:rPr lang="ru-RU" sz="3200" dirty="0" smtClean="0">
                <a:latin typeface="+mj-lt"/>
              </a:rPr>
              <a:t>– </a:t>
            </a:r>
            <a:r>
              <a:rPr lang="ru-RU" sz="3200" b="1" dirty="0" smtClean="0">
                <a:latin typeface="+mj-lt"/>
              </a:rPr>
              <a:t>«Иное название драгоценнее самой вещи»</a:t>
            </a:r>
            <a:endParaRPr lang="ru-RU" sz="3200" dirty="0"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39947" y="1180096"/>
          <a:ext cx="11479848" cy="4700936"/>
        </p:xfrm>
        <a:graphic>
          <a:graphicData uri="http://schemas.openxmlformats.org/drawingml/2006/table">
            <a:tbl>
              <a:tblPr/>
              <a:tblGrid>
                <a:gridCol w="457200"/>
                <a:gridCol w="1295400"/>
                <a:gridCol w="563880"/>
                <a:gridCol w="9163368"/>
              </a:tblGrid>
              <a:tr h="223808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Бурсак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Кабатчик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09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Свитка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Кисель или жидкая каша из муки с маслом или салом.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Бандура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Оборонительное заграждение из деревьев, поваленных крест-накрест верхушками к неприятелю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Хлопцы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сласти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Люлька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Маменькин сынок, неженка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Гопак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Трубка для курения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+mj-lt"/>
                          <a:ea typeface="Times New Roman"/>
                          <a:cs typeface="Times New Roman"/>
                        </a:rPr>
                        <a:t>Мазунчик</a:t>
                      </a:r>
                      <a:endParaRPr lang="ru-RU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Слушатель (ученик) духовной академии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+mj-lt"/>
                          <a:ea typeface="Times New Roman"/>
                          <a:cs typeface="Times New Roman"/>
                        </a:rPr>
                        <a:t>Пундики</a:t>
                      </a:r>
                      <a:endParaRPr lang="ru-RU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Длинные широкие штаны особого покроя, часть национальной одежды некоторых народов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96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Шинкарь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Украинская народная пляска, основными движениями которой являются присядка, пробежки, широкие, высокие прыжки со взмахами ногами; музыка к такой пляске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Курень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 Украинский многострунный щипковый музыкальный инструмент с широким грифом.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474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Саламата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Название устаревшей мужской и женской верхней длинной распашной одежды из домотканого сукна, разновидность кафтана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Шаровары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Парни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Засека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Войсковое подразделение в Запорожской Сечи и украинском войске, а также дом с хозяйственными постройками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059112" y="2012474"/>
          <a:ext cx="6073775" cy="3977640"/>
        </p:xfrm>
        <a:graphic>
          <a:graphicData uri="http://schemas.openxmlformats.org/drawingml/2006/table">
            <a:tbl>
              <a:tblPr/>
              <a:tblGrid>
                <a:gridCol w="428625"/>
                <a:gridCol w="1076325"/>
                <a:gridCol w="450215"/>
                <a:gridCol w="41186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Бурсак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Кабатчик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Свитка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Кисель или жидкая каша из муки с маслом или салом.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Бандура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Оборонительное заграждение из деревьев, поваленных крест-накрест верхушками к неприятелю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Хлопцы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Люлька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Маменькин сынок, неженка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Гопак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Трубка для курения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Мазунчик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Слушатель (ученик) духовной академии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Пундики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Длинные широкие штаны особого покроя, часть национальной одежды некоторых народов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Шинкарь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Украинская народная пляска, основными движениями которой являются присядка, пробежки, широкие, высокие прыжки со взмахами ногами; музыка к такой пляске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Курень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 Украинский многострунный щипковый музыкальный инструмент с широким грифом.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Саламата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Название устаревшей мужской и женской верхней длинной распашной одежды из домотканого сукна, разновидность кафтана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Шаровары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Парни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Засека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Times New Roman"/>
                          <a:cs typeface="Times New Roman"/>
                        </a:rPr>
                        <a:t>Войсковое подразделение в Запорожской Сечи и украинском войске, а также дом с хозяйственными постройками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2022" y="530236"/>
            <a:ext cx="1203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Шестое испытание </a:t>
            </a:r>
            <a:r>
              <a:rPr lang="ru-RU" sz="3200" dirty="0" smtClean="0">
                <a:latin typeface="+mj-lt"/>
              </a:rPr>
              <a:t>– </a:t>
            </a:r>
            <a:r>
              <a:rPr lang="ru-RU" sz="3200" b="1" dirty="0" smtClean="0">
                <a:latin typeface="+mj-lt"/>
              </a:rPr>
              <a:t>«Иное название драгоценнее самой вещи»</a:t>
            </a:r>
            <a:endParaRPr lang="ru-RU" sz="3200" dirty="0"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39947" y="1180096"/>
          <a:ext cx="11479848" cy="4700936"/>
        </p:xfrm>
        <a:graphic>
          <a:graphicData uri="http://schemas.openxmlformats.org/drawingml/2006/table">
            <a:tbl>
              <a:tblPr/>
              <a:tblGrid>
                <a:gridCol w="457200"/>
                <a:gridCol w="1295400"/>
                <a:gridCol w="563880"/>
                <a:gridCol w="9163368"/>
              </a:tblGrid>
              <a:tr h="223808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Бурсак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Кабатчик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09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Свитка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Кисель или жидкая каша из муки с маслом или салом.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Бандура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Оборонительное заграждение из деревьев, поваленных крест-накрест верхушками к неприятелю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Хлопцы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сласти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Люлька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Маменькин сынок, неженка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Гопак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Трубка для курения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+mj-lt"/>
                          <a:ea typeface="Times New Roman"/>
                          <a:cs typeface="Times New Roman"/>
                        </a:rPr>
                        <a:t>Мазунчик</a:t>
                      </a:r>
                      <a:endParaRPr lang="ru-RU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Слушатель (ученик) духовной академии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+mj-lt"/>
                          <a:ea typeface="Times New Roman"/>
                          <a:cs typeface="Times New Roman"/>
                        </a:rPr>
                        <a:t>Пундики</a:t>
                      </a:r>
                      <a:endParaRPr lang="ru-RU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Длинные широкие штаны особого покроя, часть национальной одежды некоторых народов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496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Шинкарь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Украинская народная пляска, основными движениями которой являются присядка, пробежки, широкие, высокие прыжки со взмахами ногами; музыка к такой пляске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Курень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 Украинский многострунный щипковый музыкальный инструмент с широким грифом.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474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Саламата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Название устаревшей мужской и женской верхней длинной распашной одежды из домотканого сукна, разновидность кафтана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37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Шаровары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Парни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690"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Засека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j-lt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j-lt"/>
                          <a:ea typeface="Times New Roman"/>
                          <a:cs typeface="Times New Roman"/>
                        </a:rPr>
                        <a:t>Войсковое подразделение в Запорожской Сечи и украинском войске, а также дом с хозяйственными постройками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75360" y="6136660"/>
            <a:ext cx="11216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Ответы: 1Ж, 2Л, 3К, 4М, 5Е, 6И, 7Д, 8Г, 9А, 10Н, 11Б, 12З, </a:t>
            </a:r>
            <a:r>
              <a:rPr lang="ru-RU" sz="2800" b="1" dirty="0" smtClean="0">
                <a:latin typeface="+mj-lt"/>
              </a:rPr>
              <a:t>13В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93034" y="927627"/>
            <a:ext cx="8122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Седьмое испытание: </a:t>
            </a:r>
            <a:r>
              <a:rPr lang="ru-RU" sz="3200" b="1" dirty="0" smtClean="0">
                <a:latin typeface="+mj-lt"/>
              </a:rPr>
              <a:t>«Найди ошибку» </a:t>
            </a:r>
            <a:endParaRPr lang="ru-RU" sz="32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2398" y="1639162"/>
            <a:ext cx="7010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Карточка:</a:t>
            </a:r>
          </a:p>
          <a:p>
            <a:r>
              <a:rPr lang="ru-RU" sz="2800" dirty="0" err="1" smtClean="0">
                <a:latin typeface="+mj-lt"/>
              </a:rPr>
              <a:t>Битвеный</a:t>
            </a:r>
            <a:r>
              <a:rPr lang="ru-RU" sz="2800" dirty="0" smtClean="0">
                <a:latin typeface="+mj-lt"/>
              </a:rPr>
              <a:t> путь, </a:t>
            </a:r>
          </a:p>
          <a:p>
            <a:r>
              <a:rPr lang="ru-RU" sz="2800" dirty="0" err="1" smtClean="0">
                <a:latin typeface="+mj-lt"/>
              </a:rPr>
              <a:t>заколённые</a:t>
            </a:r>
            <a:r>
              <a:rPr lang="ru-RU" sz="2800" dirty="0" smtClean="0">
                <a:latin typeface="+mj-lt"/>
              </a:rPr>
              <a:t> в битвах товарищи, </a:t>
            </a:r>
            <a:r>
              <a:rPr lang="ru-RU" sz="2800" dirty="0" err="1" smtClean="0">
                <a:latin typeface="+mj-lt"/>
              </a:rPr>
              <a:t>очеровательная</a:t>
            </a:r>
            <a:r>
              <a:rPr lang="ru-RU" sz="2800" dirty="0" smtClean="0">
                <a:latin typeface="+mj-lt"/>
              </a:rPr>
              <a:t> музыка пуль и </a:t>
            </a:r>
            <a:r>
              <a:rPr lang="ru-RU" sz="2800" dirty="0" err="1" smtClean="0">
                <a:latin typeface="+mj-lt"/>
              </a:rPr>
              <a:t>мичей</a:t>
            </a:r>
            <a:r>
              <a:rPr lang="ru-RU" sz="2800" dirty="0" smtClean="0">
                <a:latin typeface="+mj-lt"/>
              </a:rPr>
              <a:t>, </a:t>
            </a:r>
            <a:r>
              <a:rPr lang="ru-RU" sz="2800" dirty="0" err="1" smtClean="0">
                <a:latin typeface="+mj-lt"/>
              </a:rPr>
              <a:t>христеанское</a:t>
            </a:r>
            <a:r>
              <a:rPr lang="ru-RU" sz="2800" dirty="0" smtClean="0">
                <a:latin typeface="+mj-lt"/>
              </a:rPr>
              <a:t> войско.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83280" y="3771037"/>
            <a:ext cx="838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Ответ: </a:t>
            </a:r>
          </a:p>
          <a:p>
            <a:r>
              <a:rPr lang="ru-RU" sz="2800" dirty="0" err="1" smtClean="0">
                <a:latin typeface="+mj-lt"/>
              </a:rPr>
              <a:t>БитвеННый</a:t>
            </a:r>
            <a:r>
              <a:rPr lang="ru-RU" sz="2800" dirty="0" smtClean="0">
                <a:latin typeface="+mj-lt"/>
              </a:rPr>
              <a:t> путь, </a:t>
            </a:r>
          </a:p>
          <a:p>
            <a:r>
              <a:rPr lang="ru-RU" sz="2800" dirty="0" err="1" smtClean="0">
                <a:latin typeface="+mj-lt"/>
              </a:rPr>
              <a:t>закАлённые</a:t>
            </a:r>
            <a:r>
              <a:rPr lang="ru-RU" sz="2800" dirty="0" smtClean="0">
                <a:latin typeface="+mj-lt"/>
              </a:rPr>
              <a:t> в битвах товарищи, </a:t>
            </a:r>
          </a:p>
          <a:p>
            <a:r>
              <a:rPr lang="ru-RU" sz="2800" dirty="0" err="1" smtClean="0">
                <a:latin typeface="+mj-lt"/>
              </a:rPr>
              <a:t>очАровательная</a:t>
            </a:r>
            <a:r>
              <a:rPr lang="ru-RU" sz="2800" dirty="0" smtClean="0">
                <a:latin typeface="+mj-lt"/>
              </a:rPr>
              <a:t> музыка пуль и </a:t>
            </a:r>
            <a:r>
              <a:rPr lang="ru-RU" sz="2800" dirty="0" err="1" smtClean="0">
                <a:latin typeface="+mj-lt"/>
              </a:rPr>
              <a:t>мЕчей</a:t>
            </a:r>
            <a:r>
              <a:rPr lang="ru-RU" sz="2800" dirty="0" smtClean="0">
                <a:latin typeface="+mj-lt"/>
              </a:rPr>
              <a:t>, </a:t>
            </a:r>
            <a:r>
              <a:rPr lang="ru-RU" sz="2800" dirty="0" err="1" smtClean="0">
                <a:latin typeface="+mj-lt"/>
              </a:rPr>
              <a:t>христИанское</a:t>
            </a:r>
            <a:r>
              <a:rPr lang="ru-RU" sz="2800" dirty="0" smtClean="0">
                <a:latin typeface="+mj-lt"/>
              </a:rPr>
              <a:t> войско.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6981" y="524160"/>
            <a:ext cx="8976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+mj-lt"/>
              </a:rPr>
              <a:t>"Перед вами громада - русский язык!.."</a:t>
            </a:r>
            <a:br>
              <a:rPr lang="ru-RU" sz="2800" dirty="0" smtClean="0">
                <a:latin typeface="+mj-lt"/>
              </a:rPr>
            </a:br>
            <a:r>
              <a:rPr lang="ru-RU" sz="2800" dirty="0" smtClean="0">
                <a:latin typeface="+mj-lt"/>
              </a:rPr>
              <a:t/>
            </a:r>
            <a:br>
              <a:rPr lang="ru-RU" sz="2800" dirty="0" smtClean="0">
                <a:latin typeface="+mj-lt"/>
              </a:rPr>
            </a:br>
            <a:endParaRPr lang="ru-RU" sz="2800" dirty="0" smtClean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6240" y="3236396"/>
            <a:ext cx="1179576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+mj-lt"/>
              </a:rPr>
              <a:t>«Сердцеведением и мудрым познанием жизни отзовётся слово британца; легким щёголем блеснёт и разлетится недолговечное слово француза; затейливо придумает своё, не всякому доступное умно-худощавое слово немец; но нет слова, которое было бы так </a:t>
            </a:r>
            <a:r>
              <a:rPr lang="ru-RU" sz="2800" dirty="0" err="1" smtClean="0">
                <a:latin typeface="+mj-lt"/>
              </a:rPr>
              <a:t>замашисто</a:t>
            </a:r>
            <a:r>
              <a:rPr lang="ru-RU" sz="2800" dirty="0" smtClean="0">
                <a:latin typeface="+mj-lt"/>
              </a:rPr>
              <a:t>, бойко, так вырывалось бы из-под самого сердца, так бы кипело и живо трепетало, как метко сказанное русское слово»</a:t>
            </a:r>
            <a:r>
              <a:rPr lang="ru-RU" sz="3200" dirty="0" smtClean="0">
                <a:latin typeface="+mj-lt"/>
              </a:rPr>
              <a:t>.</a:t>
            </a:r>
          </a:p>
          <a:p>
            <a:pPr algn="just"/>
            <a:r>
              <a:rPr lang="ru-RU" sz="3200" dirty="0" smtClean="0">
                <a:latin typeface="+mj-lt"/>
              </a:rPr>
              <a:t/>
            </a:r>
            <a:br>
              <a:rPr lang="ru-RU" sz="3200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2860" y="1592095"/>
            <a:ext cx="81076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j-lt"/>
              </a:rPr>
              <a:t>«Он (русский язык) беспределен и может, </a:t>
            </a:r>
          </a:p>
          <a:p>
            <a:r>
              <a:rPr lang="ru-RU" sz="2800" dirty="0" smtClean="0">
                <a:latin typeface="+mj-lt"/>
              </a:rPr>
              <a:t>живой, как жизнь, обогащаться ежеминутно».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5025" t="60465" r="31878" b="23752"/>
          <a:stretch>
            <a:fillRect/>
          </a:stretch>
        </p:blipFill>
        <p:spPr bwMode="auto">
          <a:xfrm>
            <a:off x="8165045" y="944880"/>
            <a:ext cx="3513362" cy="2381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701256" y="5969667"/>
            <a:ext cx="70202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</a:rPr>
              <a:t>Н.В.Гоголь, русский писатель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54116" y="2584938"/>
            <a:ext cx="82999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Благодарим за работу!</a:t>
            </a:r>
          </a:p>
          <a:p>
            <a:pPr algn="ctr"/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Поздравляем победителей!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5025" t="60465" r="31878" b="23752"/>
          <a:stretch>
            <a:fillRect/>
          </a:stretch>
        </p:blipFill>
        <p:spPr bwMode="auto">
          <a:xfrm>
            <a:off x="0" y="144097"/>
            <a:ext cx="4469887" cy="3029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77970" y="-14361"/>
            <a:ext cx="12769970" cy="687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55025" t="60465" r="31878" b="23752"/>
          <a:stretch>
            <a:fillRect/>
          </a:stretch>
        </p:blipFill>
        <p:spPr bwMode="auto">
          <a:xfrm>
            <a:off x="115077" y="2018581"/>
            <a:ext cx="4065250" cy="275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541520" y="1015691"/>
            <a:ext cx="67818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«Дивишься драгоценности нашего языка: что ни звук, то и подарок; всё зернисто, крупно, как сам жемчуг, и, право, иное названье еще драгоценней самой вещи.   Да если только уберешь такими словами стих свой — целиком унесешь читателя в минувшее».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+mj-lt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                                      Н.В.Гоголь.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i.pinimg.com/736x/86/f7/24/86f7244c0f648912a49a679ffa0929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623" b="9482"/>
          <a:stretch>
            <a:fillRect/>
          </a:stretch>
        </p:blipFill>
        <p:spPr bwMode="auto">
          <a:xfrm>
            <a:off x="343379" y="1837426"/>
            <a:ext cx="3958623" cy="3846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58640" y="1402080"/>
            <a:ext cx="763524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+mj-lt"/>
              </a:rPr>
              <a:t>Первое испытание: </a:t>
            </a:r>
            <a:r>
              <a:rPr lang="ru-RU" sz="3600" b="1" dirty="0" smtClean="0">
                <a:latin typeface="+mj-lt"/>
              </a:rPr>
              <a:t>«Проба пера»</a:t>
            </a:r>
          </a:p>
          <a:p>
            <a:endParaRPr lang="ru-RU" sz="3200" b="1" dirty="0" smtClean="0">
              <a:latin typeface="+mj-lt"/>
            </a:endParaRPr>
          </a:p>
          <a:p>
            <a:pPr algn="ctr"/>
            <a:r>
              <a:rPr lang="ru-RU" sz="3200" dirty="0" err="1" smtClean="0">
                <a:latin typeface="+mj-lt"/>
              </a:rPr>
              <a:t>Синквейн</a:t>
            </a:r>
            <a:r>
              <a:rPr lang="ru-RU" sz="3200" dirty="0" smtClean="0">
                <a:latin typeface="+mj-lt"/>
              </a:rPr>
              <a:t>:</a:t>
            </a:r>
          </a:p>
          <a:p>
            <a:pPr algn="ctr"/>
            <a:r>
              <a:rPr lang="ru-RU" sz="3200" b="1" dirty="0" smtClean="0">
                <a:latin typeface="+mj-lt"/>
              </a:rPr>
              <a:t>Н.В.Гоголь</a:t>
            </a:r>
          </a:p>
          <a:p>
            <a:pPr algn="ctr"/>
            <a:r>
              <a:rPr lang="ru-RU" sz="3200" dirty="0" smtClean="0">
                <a:latin typeface="+mj-lt"/>
              </a:rPr>
              <a:t>2 глагола</a:t>
            </a:r>
          </a:p>
          <a:p>
            <a:pPr algn="ctr"/>
            <a:r>
              <a:rPr lang="ru-RU" sz="3200" dirty="0" smtClean="0">
                <a:latin typeface="+mj-lt"/>
              </a:rPr>
              <a:t>3 прилагательных</a:t>
            </a:r>
          </a:p>
          <a:p>
            <a:pPr algn="ctr"/>
            <a:r>
              <a:rPr lang="ru-RU" sz="3200" dirty="0" smtClean="0">
                <a:latin typeface="+mj-lt"/>
              </a:rPr>
              <a:t>Фраза из 4-х слов</a:t>
            </a:r>
          </a:p>
          <a:p>
            <a:pPr algn="ctr"/>
            <a:r>
              <a:rPr lang="ru-RU" sz="3200" dirty="0" smtClean="0">
                <a:latin typeface="+mj-lt"/>
              </a:rPr>
              <a:t>Синоним (символ, ассоциация, суть)</a:t>
            </a:r>
            <a:endParaRPr lang="ru-RU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5840" y="585216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(4 балла за 2 - 5 строчки </a:t>
            </a:r>
            <a:r>
              <a:rPr lang="ru-RU" sz="2400" dirty="0" err="1" smtClean="0">
                <a:latin typeface="+mj-lt"/>
              </a:rPr>
              <a:t>синквейна</a:t>
            </a:r>
            <a:r>
              <a:rPr lang="ru-RU" sz="2400" dirty="0" smtClean="0">
                <a:latin typeface="+mj-lt"/>
              </a:rPr>
              <a:t>)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0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47160" y="933569"/>
            <a:ext cx="824484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+mj-lt"/>
              </a:rPr>
              <a:t>Второе испытание: </a:t>
            </a:r>
            <a:r>
              <a:rPr lang="ru-RU" sz="3200" b="1" dirty="0" smtClean="0">
                <a:latin typeface="+mj-lt"/>
              </a:rPr>
              <a:t>«Аз, буки, веди»</a:t>
            </a:r>
            <a:r>
              <a:rPr lang="ru-RU" sz="3200" dirty="0" smtClean="0">
                <a:latin typeface="+mj-lt"/>
              </a:rPr>
              <a:t> </a:t>
            </a:r>
          </a:p>
          <a:p>
            <a:endParaRPr lang="ru-RU" sz="3200" dirty="0" smtClean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Расставьте слова в алфавитном порядке</a:t>
            </a:r>
            <a:r>
              <a:rPr lang="ru-RU" sz="3200" dirty="0" smtClean="0">
                <a:latin typeface="+mj-lt"/>
              </a:rPr>
              <a:t>:</a:t>
            </a:r>
            <a:r>
              <a:rPr lang="ru-RU" sz="3200" b="1" dirty="0" smtClean="0">
                <a:latin typeface="+mj-lt"/>
              </a:rPr>
              <a:t>, </a:t>
            </a:r>
            <a:r>
              <a:rPr lang="ru-RU" sz="3200" b="1" dirty="0" smtClean="0">
                <a:latin typeface="+mj-lt"/>
              </a:rPr>
              <a:t>сынок, сыновний, сыночек, </a:t>
            </a:r>
            <a:r>
              <a:rPr lang="ru-RU" sz="3200" b="1" dirty="0" err="1" smtClean="0">
                <a:latin typeface="+mj-lt"/>
              </a:rPr>
              <a:t>сынушка</a:t>
            </a:r>
            <a:r>
              <a:rPr lang="ru-RU" sz="3200" b="1" dirty="0" smtClean="0">
                <a:latin typeface="+mj-lt"/>
              </a:rPr>
              <a:t>, </a:t>
            </a:r>
            <a:r>
              <a:rPr lang="ru-RU" sz="3200" b="1" dirty="0" smtClean="0">
                <a:latin typeface="+mj-lt"/>
              </a:rPr>
              <a:t>сын, сынишка</a:t>
            </a:r>
            <a:endParaRPr lang="ru-RU" sz="3200" b="1" dirty="0" smtClean="0">
              <a:latin typeface="+mj-lt"/>
            </a:endParaRP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169920" y="5044440"/>
            <a:ext cx="8732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Правильный ответ: сын, сынишка, сыновний, сынок, сыночек, </a:t>
            </a:r>
            <a:r>
              <a:rPr lang="ru-RU" sz="3200" dirty="0" err="1" smtClean="0">
                <a:latin typeface="+mj-lt"/>
              </a:rPr>
              <a:t>сынушка</a:t>
            </a:r>
            <a:r>
              <a:rPr lang="ru-RU" sz="3200" dirty="0" smtClean="0">
                <a:latin typeface="+mj-lt"/>
              </a:rPr>
              <a:t>.</a:t>
            </a:r>
            <a:endParaRPr lang="ru-RU" sz="3200" dirty="0">
              <a:latin typeface="+mj-lt"/>
            </a:endParaRPr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765" y="2432649"/>
            <a:ext cx="3506637" cy="2337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8574" y="903186"/>
            <a:ext cx="1149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    Третье испытание: </a:t>
            </a:r>
            <a:r>
              <a:rPr lang="ru-RU" sz="3200" b="1" dirty="0" smtClean="0">
                <a:latin typeface="+mj-lt"/>
              </a:rPr>
              <a:t>«Посчитай меня, если сможешь»</a:t>
            </a:r>
            <a:endParaRPr lang="ru-RU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8677" y="1774453"/>
            <a:ext cx="1092708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+mj-lt"/>
              </a:rPr>
              <a:t>1.После первой публикации в 1835 году повесть Н.Гоголя «Тарас </a:t>
            </a:r>
            <a:r>
              <a:rPr lang="ru-RU" sz="2400" dirty="0" err="1" smtClean="0">
                <a:latin typeface="+mj-lt"/>
              </a:rPr>
              <a:t>Бульба</a:t>
            </a:r>
            <a:r>
              <a:rPr lang="ru-RU" sz="2400" dirty="0" smtClean="0">
                <a:latin typeface="+mj-lt"/>
              </a:rPr>
              <a:t>» раскритиковала царская цензура, и следующие 7 лет автор переписывал своё произведение – менял эпизоды и акценты, дописывал главы.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+mj-lt"/>
              </a:rPr>
              <a:t>2. Разные издания повести «Тарас </a:t>
            </a:r>
            <a:r>
              <a:rPr lang="ru-RU" sz="2400" dirty="0" err="1" smtClean="0">
                <a:latin typeface="+mj-lt"/>
              </a:rPr>
              <a:t>Бульба</a:t>
            </a:r>
            <a:r>
              <a:rPr lang="ru-RU" sz="2400" dirty="0" smtClean="0">
                <a:latin typeface="+mj-lt"/>
              </a:rPr>
              <a:t>» содержат от 150 до 320 страниц текста, моя книга со 163 страницами, а у соседа по парте -            с 306 страницами.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+mj-lt"/>
              </a:rPr>
              <a:t>3.В книжных магазинах нашего города разные издания повести «Тарас </a:t>
            </a:r>
            <a:r>
              <a:rPr lang="ru-RU" sz="2400" dirty="0" err="1" smtClean="0">
                <a:latin typeface="+mj-lt"/>
              </a:rPr>
              <a:t>Бульба</a:t>
            </a:r>
            <a:r>
              <a:rPr lang="ru-RU" sz="2400" dirty="0" smtClean="0">
                <a:latin typeface="+mj-lt"/>
              </a:rPr>
              <a:t>» отличаются в цене: она колеблется от  289 до 990 рублей, стоимость коллекционного издания доходит до 16 855 рублей. 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9560" y="746760"/>
            <a:ext cx="10027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j-lt"/>
              </a:rPr>
              <a:t>Вопрос на засыпку</a:t>
            </a:r>
            <a:r>
              <a:rPr lang="ru-RU" sz="3200" dirty="0" smtClean="0">
                <a:latin typeface="+mj-lt"/>
              </a:rPr>
              <a:t>: как называется устаревший </a:t>
            </a:r>
            <a:r>
              <a:rPr lang="ru-RU" sz="3200" dirty="0" smtClean="0">
                <a:latin typeface="+mj-lt"/>
              </a:rPr>
              <a:t>падеж выделенных </a:t>
            </a:r>
            <a:r>
              <a:rPr lang="ru-RU" sz="3200" dirty="0" smtClean="0">
                <a:latin typeface="+mj-lt"/>
              </a:rPr>
              <a:t>существительных в предложениях:</a:t>
            </a:r>
          </a:p>
          <a:p>
            <a:r>
              <a:rPr lang="ru-RU" sz="3200" dirty="0" smtClean="0">
                <a:latin typeface="+mj-lt"/>
              </a:rPr>
              <a:t>- Не смейся, не смейся, БАТЬКУ!</a:t>
            </a:r>
          </a:p>
          <a:p>
            <a:r>
              <a:rPr lang="ru-RU" sz="3200" dirty="0" smtClean="0">
                <a:latin typeface="+mj-lt"/>
              </a:rPr>
              <a:t>- Добре, СЫНКУ! </a:t>
            </a:r>
          </a:p>
          <a:p>
            <a:r>
              <a:rPr lang="ru-RU" sz="3200" dirty="0" smtClean="0">
                <a:latin typeface="+mj-lt"/>
              </a:rPr>
              <a:t>- Ну, здорово, СЫНКУ! Почеломкаемся!  </a:t>
            </a:r>
          </a:p>
          <a:p>
            <a:endParaRPr lang="ru-RU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464" y="4141542"/>
            <a:ext cx="6797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+mj-lt"/>
              </a:rPr>
              <a:t>Правильный ответ: Звательный падеж</a:t>
            </a:r>
            <a:endParaRPr lang="ru-RU" sz="3200" b="1" dirty="0">
              <a:latin typeface="+mj-lt"/>
            </a:endParaRPr>
          </a:p>
        </p:txBody>
      </p:sp>
      <p:pic>
        <p:nvPicPr>
          <p:cNvPr id="8194" name="Picture 2" descr="Иллюстрации к тарасу бульбе гоголя. Иллюстрации к Тарасу Бульбе. Иллюстрации к повести Гоголя Тарас Бульба. Тарас Бульба иллюстрации Тарас. Иллюстрации Тарас Бульба Сергей Овчаренко."/>
          <p:cNvPicPr>
            <a:picLocks noChangeAspect="1" noChangeArrowheads="1"/>
          </p:cNvPicPr>
          <p:nvPr/>
        </p:nvPicPr>
        <p:blipFill>
          <a:blip r:embed="rId3"/>
          <a:srcRect l="22288" r="22536"/>
          <a:stretch>
            <a:fillRect/>
          </a:stretch>
        </p:blipFill>
        <p:spPr bwMode="auto">
          <a:xfrm>
            <a:off x="7882719" y="1758320"/>
            <a:ext cx="3614468" cy="4867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0113" y="811745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Четвёртое испытание: </a:t>
            </a:r>
            <a:r>
              <a:rPr lang="ru-RU" sz="3200" b="1" dirty="0" smtClean="0">
                <a:latin typeface="+mj-lt"/>
              </a:rPr>
              <a:t>«ЛЕПОТА»</a:t>
            </a:r>
          </a:p>
          <a:p>
            <a:r>
              <a:rPr lang="ru-RU" sz="3200" b="1" dirty="0" smtClean="0">
                <a:latin typeface="+mj-lt"/>
              </a:rPr>
              <a:t>Задание командам</a:t>
            </a:r>
            <a:endParaRPr lang="ru-RU" sz="3200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5989320" y="3670489"/>
            <a:ext cx="6202680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 команда: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Кошевой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Жид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Скарбница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" y="2895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84627" y="2253103"/>
            <a:ext cx="5394960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1 команда: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Вытребеньки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Аргамак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Ляхи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8048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0113" y="811745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Четвёртое испытание: </a:t>
            </a:r>
            <a:r>
              <a:rPr lang="ru-RU" sz="3200" b="1" dirty="0" smtClean="0">
                <a:latin typeface="+mj-lt"/>
              </a:rPr>
              <a:t>«ЛЕПОТА»</a:t>
            </a:r>
          </a:p>
          <a:p>
            <a:r>
              <a:rPr lang="ru-RU" sz="3200" b="1" dirty="0" smtClean="0">
                <a:latin typeface="+mj-lt"/>
              </a:rPr>
              <a:t>Ответы</a:t>
            </a:r>
            <a:endParaRPr lang="ru-RU" sz="3200" dirty="0">
              <a:latin typeface="+mj-lt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5989320" y="3178047"/>
            <a:ext cx="620268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 команда: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Кошевой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– начальник коша, глава, атаман.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Жид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еврей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Скарбница –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казнохранилище (казна, общее имущество).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" y="2895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84627" y="2253103"/>
            <a:ext cx="5394960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1 команда: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Вытребеньки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– причуды, выдумки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Аргамак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– породистая лошадь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Ляхи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– поляки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i.pinimg.com/736x/42/ad/36/42ad36d80c209a09c97d42881c1035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6330" y="197829"/>
            <a:ext cx="12728330" cy="68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716280"/>
            <a:ext cx="807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Пятое испытание: </a:t>
            </a:r>
            <a:r>
              <a:rPr lang="ru-RU" sz="3200" b="1" dirty="0" smtClean="0">
                <a:latin typeface="+mj-lt"/>
              </a:rPr>
              <a:t>«Слово не воробей»</a:t>
            </a:r>
            <a:endParaRPr lang="ru-RU" sz="3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" y="1706880"/>
            <a:ext cx="9646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Какое слово пропущено? </a:t>
            </a: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1.Что, сынку, помогли тебе твои ___________? </a:t>
            </a:r>
          </a:p>
          <a:p>
            <a:r>
              <a:rPr lang="ru-RU" sz="2400" dirty="0" smtClean="0">
                <a:latin typeface="+mj-lt"/>
              </a:rPr>
              <a:t>2.Чёрт возьми, ___________, как вы хороши! </a:t>
            </a:r>
          </a:p>
          <a:p>
            <a:r>
              <a:rPr lang="ru-RU" sz="2400" dirty="0" smtClean="0">
                <a:latin typeface="+mj-lt"/>
              </a:rPr>
              <a:t>3.Есть ещё порох в _____________! </a:t>
            </a:r>
          </a:p>
          <a:p>
            <a:r>
              <a:rPr lang="ru-RU" sz="2400" dirty="0" smtClean="0">
                <a:latin typeface="+mj-lt"/>
              </a:rPr>
              <a:t>4.Нет уз святее ________________ ! </a:t>
            </a:r>
          </a:p>
          <a:p>
            <a:r>
              <a:rPr lang="ru-RU" sz="2400" dirty="0" smtClean="0">
                <a:latin typeface="+mj-lt"/>
              </a:rPr>
              <a:t>5.Я тебя породил, я тебя и ____________ ! </a:t>
            </a:r>
          </a:p>
          <a:p>
            <a:r>
              <a:rPr lang="ru-RU" sz="2400" dirty="0" smtClean="0">
                <a:latin typeface="+mj-lt"/>
              </a:rPr>
              <a:t>6.Видите эту ____________? Вот ваша матерь!  </a:t>
            </a:r>
          </a:p>
          <a:p>
            <a:r>
              <a:rPr lang="ru-RU" sz="2400" dirty="0" smtClean="0">
                <a:latin typeface="+mj-lt"/>
              </a:rPr>
              <a:t>7.Терпи, </a:t>
            </a:r>
            <a:r>
              <a:rPr lang="ru-RU" sz="2400" dirty="0" err="1" smtClean="0">
                <a:latin typeface="+mj-lt"/>
              </a:rPr>
              <a:t>козак</a:t>
            </a:r>
            <a:r>
              <a:rPr lang="ru-RU" sz="2400" dirty="0" smtClean="0">
                <a:latin typeface="+mj-lt"/>
              </a:rPr>
              <a:t>, - ____________ будешь! </a:t>
            </a:r>
            <a:endParaRPr lang="ru-RU" sz="2400" dirty="0">
              <a:latin typeface="+mj-lt"/>
            </a:endParaRPr>
          </a:p>
        </p:txBody>
      </p:sp>
      <p:pic>
        <p:nvPicPr>
          <p:cNvPr id="6146" name="Picture 2" descr="Сергей Якутович страшная ме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04756" y="1802922"/>
            <a:ext cx="4024935" cy="3027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1193</Words>
  <Application>Microsoft Office PowerPoint</Application>
  <PresentationFormat>Произвольный</PresentationFormat>
  <Paragraphs>299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Игра для учащихся  7 классов  «Мы – грамотеи»  по повести Н.В.Гоголя  «Тарас Бульба»  автор: Пушкина Валентина Николаевна,  учитель русского языка и литературы  филиала «Синицкая ООШ» МБОУ «Дмитриевская ООШ»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marus</dc:creator>
  <cp:lastModifiedBy>Библиотека</cp:lastModifiedBy>
  <cp:revision>26</cp:revision>
  <dcterms:created xsi:type="dcterms:W3CDTF">2024-11-12T15:33:35Z</dcterms:created>
  <dcterms:modified xsi:type="dcterms:W3CDTF">2025-04-04T07:51:48Z</dcterms:modified>
</cp:coreProperties>
</file>