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86" r:id="rId5"/>
    <p:sldId id="264" r:id="rId6"/>
    <p:sldId id="269" r:id="rId7"/>
    <p:sldId id="271" r:id="rId8"/>
    <p:sldId id="273" r:id="rId9"/>
    <p:sldId id="274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61" r:id="rId18"/>
    <p:sldId id="262" r:id="rId19"/>
    <p:sldId id="275" r:id="rId20"/>
    <p:sldId id="283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40125-896F-4A06-948E-053ACF6A20C7}" type="datetimeFigureOut">
              <a:rPr lang="ru-RU" smtClean="0"/>
              <a:pPr/>
              <a:t>08.03.2025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5CC90-0C13-4D68-888E-4D7B3050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29C7E8-1858-4D6E-8FC1-8456AE739457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5CC90-0C13-4D68-888E-4D7B30505B2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8DE243-79D8-4E93-82D3-0C67A63DBC12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CDF342-F7B7-46C1-9ACD-1A854306A1BD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1BE6ACF-6752-4AEC-BB98-4EB9E2BD44DF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45A31-4312-44A2-953C-2BDFD9E7B51E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3361B0-FBEB-41E2-9952-DE19FD83A4D2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80242-DF56-4FC4-B5E7-766E877E6D95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E75383-DBE5-46D8-B7F0-67E983190D01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6665A-F217-4A61-9C7A-E55C6327B5DF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4C84BF-3FD5-46C8-81D8-54D3266913AC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1CCA7-7444-4618-BF06-6B99ECAC0DDC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818F4-7802-404D-9C2C-C32EF7151EC5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32740B7-7C5C-49E9-ADCB-0A8529E444E2}" type="datetime1">
              <a:rPr lang="ru-RU" smtClean="0"/>
              <a:pPr/>
              <a:t>08.03.2025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764704"/>
            <a:ext cx="75608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русского языка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8 классе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4988" y="2967335"/>
            <a:ext cx="81740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«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Хетовская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средняя школа,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филиал ПОШ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4581128"/>
            <a:ext cx="51845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Презентацию</a:t>
            </a: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подготовила </a:t>
            </a:r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Архиреева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Т.Н.,</a:t>
            </a:r>
          </a:p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учитель русского языка</a:t>
            </a:r>
            <a:endParaRPr lang="ru-RU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Январь 2025г.</a:t>
            </a:r>
            <a:endParaRPr lang="ru-RU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Безличные предложения выражают состояние природы или человека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382863" y="4112924"/>
            <a:ext cx="1326177" cy="1693086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BAF5C3CD-43FA-939C-08E9-B76C11C4FA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434961" y="4112924"/>
            <a:ext cx="1326177" cy="1693086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11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</a:t>
            </a:r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3732266" y="3936278"/>
            <a:ext cx="1326177" cy="169308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567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Назывные предложения могут быть выражены только существительными в единственном числе.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382863" y="4112924"/>
            <a:ext cx="1326177" cy="1693086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BAF5C3CD-43FA-939C-08E9-B76C11C4FA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434961" y="4112924"/>
            <a:ext cx="1326177" cy="1693086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5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467544" y="3933056"/>
            <a:ext cx="745028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Назывные предложения могут быть выражены…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xmlns="" id="{EFFC5296-A82E-F2A8-22A8-27BF4349AD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3908912" y="997528"/>
            <a:ext cx="1326177" cy="16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8D87042-4BA0-8B88-E385-427E593284CB}"/>
              </a:ext>
            </a:extLst>
          </p:cNvPr>
          <p:cNvSpPr txBox="1"/>
          <p:nvPr/>
        </p:nvSpPr>
        <p:spPr>
          <a:xfrm>
            <a:off x="794904" y="3019410"/>
            <a:ext cx="7847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Требуется</a:t>
            </a:r>
            <a:r>
              <a:rPr lang="ru-RU" sz="2800" b="1" dirty="0">
                <a:solidFill>
                  <a:srgbClr val="00B050"/>
                </a:solidFill>
              </a:rPr>
              <a:t> пояснение!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9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Односоставные предложения могут быть распространёнными.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382863" y="4112924"/>
            <a:ext cx="1326177" cy="1693086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BAF5C3CD-43FA-939C-08E9-B76C11C4FA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434961" y="4112924"/>
            <a:ext cx="1326177" cy="1693086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458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</a:t>
            </a:r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3732266" y="3936278"/>
            <a:ext cx="1326177" cy="169308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522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0226D68-17A6-2F86-137F-32B8643940AF}"/>
              </a:ext>
            </a:extLst>
          </p:cNvPr>
          <p:cNvSpPr txBox="1"/>
          <p:nvPr/>
        </p:nvSpPr>
        <p:spPr>
          <a:xfrm>
            <a:off x="1013114" y="2614183"/>
            <a:ext cx="725545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!</a:t>
            </a:r>
            <a:endParaRPr lang="ru-RU" sz="6000" dirty="0">
              <a:solidFill>
                <a:schemeClr val="bg1"/>
              </a:solidFill>
            </a:endParaRPr>
          </a:p>
          <a:p>
            <a:pPr algn="ctr"/>
            <a:r>
              <a:rPr lang="ru-RU" sz="54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1F20608-2234-1EA8-C535-3191CBD301E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296699">
            <a:off x="5706256" y="4405248"/>
            <a:ext cx="1283478" cy="131690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BC954E9-6640-56FB-430E-0A3E0215938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046751">
            <a:off x="1356419" y="851804"/>
            <a:ext cx="1385405" cy="142148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62154" y="2967335"/>
            <a:ext cx="52196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541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620688"/>
          <a:ext cx="7632848" cy="4440928"/>
        </p:xfrm>
        <a:graphic>
          <a:graphicData uri="http://schemas.openxmlformats.org/drawingml/2006/table">
            <a:tbl>
              <a:tblPr/>
              <a:tblGrid>
                <a:gridCol w="2448272"/>
                <a:gridCol w="720080"/>
                <a:gridCol w="576064"/>
                <a:gridCol w="3888432"/>
              </a:tblGrid>
              <a:tr h="5760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Виды предложений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Главный член предложения  выражен…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marL="8826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Назывные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 smtClean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А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Глаголы 2 л. ед. ч. и 3 л. ед.ч. (ты, он, </a:t>
                      </a: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все)</a:t>
                      </a:r>
                      <a:endParaRPr lang="ru-RU" sz="2000" b="1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8826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Определенно-личные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Б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Безличный глагол., категория состояния.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8826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Неопределенно-личные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В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Глаголы 1 и 2 лица (я, мы, ты, вы)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8826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Безличные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Г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Глаголы 3л. мн.ч.(они)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8826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Обобщенно-личные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Д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35"/>
                          </a:solidFill>
                          <a:latin typeface="Calibri"/>
                          <a:cs typeface="Times New Roman"/>
                        </a:rPr>
                        <a:t>Существительное в Им.п.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71800" y="5445224"/>
            <a:ext cx="5917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 1 – Д;  2 – В;  3 – Г;  4 – Б;  5 – А. 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404664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Русская берёза! (2)Ни одно из деревьев не вмещает столько национальных понятий, не рождает столько образов и сравнений. (3)Берёза - это воистину крестьянское дерево. (4) Смотришь на берёзовый лес и вспоминаешь мозолистые крестьянские руки. 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Глядишь на берёзу, и проносятся в памяти переливчатые деревенские песни, звуки гармошки, юность, детство. 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5699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варианты ответов, в которых верно выделена грамматическая основа в одном из предложений или в одной из частей сложного предложения текста.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4005064"/>
            <a:ext cx="6624736" cy="193899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 Русская береза (предложение 1)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 Ни одно из деревьев не вмещает (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 Берёза — дерево (предложение 3)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 Смотришь и вспоминаешь (предложение 4)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 Проносятся в памяти (предложение 5)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915816" y="5949280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Сколько односоставных предложений вы нашли?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ы по номерам &quot;Зима&quot; 40*50см – низкие цены, кредит, оплата частями в  интернет-магазине ROZETKA | Купить в Украине: Киеве, Харькове, Днепре,  Одессе, Запорожье, Львове">
            <a:extLst>
              <a:ext uri="{FF2B5EF4-FFF2-40B4-BE49-F238E27FC236}">
                <a16:creationId xmlns:a16="http://schemas.microsoft.com/office/drawing/2014/main" xmlns="" id="{43CE0D7C-387D-CDE7-C33E-A4550BF9A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531751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28184" y="476672"/>
            <a:ext cx="2411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короткий текст, используя только односоставные предложения.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Подсказка: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изображено?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передать состояние природы, атмосферу в домах?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83568" y="4509120"/>
            <a:ext cx="5328592" cy="18466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Заменить двусоставные предложения односоставными, определить их вид.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Пришла долгожданная зима. Снежное покрывало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укрыло землю.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 улице дует холодный  ветер. Мороз щиплет лицо.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548680"/>
            <a:ext cx="7460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Четырнадцатое января.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Picture background"/>
          <p:cNvPicPr/>
          <p:nvPr/>
        </p:nvPicPr>
        <p:blipFill>
          <a:blip r:embed="rId3" cstate="print"/>
          <a:srcRect l="3220" t="5708" r="11806" b="7135"/>
          <a:stretch>
            <a:fillRect/>
          </a:stretch>
        </p:blipFill>
        <p:spPr bwMode="auto">
          <a:xfrm>
            <a:off x="2555776" y="1484784"/>
            <a:ext cx="587481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87624" y="548680"/>
            <a:ext cx="7734401" cy="48628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(по выбору)</a:t>
            </a:r>
          </a:p>
          <a:p>
            <a:pPr marL="514350" indent="-514350">
              <a:buAutoNum type="arabicPeriod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Напишите мини-сочинение на тему </a:t>
            </a:r>
          </a:p>
          <a:p>
            <a:pPr marL="514350" indent="-514350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«Зимние каникулы», используя </a:t>
            </a:r>
          </a:p>
          <a:p>
            <a:pPr marL="514350" indent="-514350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односоставные предложения.</a:t>
            </a:r>
          </a:p>
          <a:p>
            <a:pPr marL="514350" indent="-514350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Напишите рассказ о видах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односоставных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предложений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примерами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marL="514350" indent="-514350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Напишите мини-сочинение о здоровом образе жизни, используя односоставные предложения. (вспомните 2-3 пословицы)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icture background"/>
          <p:cNvPicPr/>
          <p:nvPr/>
        </p:nvPicPr>
        <p:blipFill>
          <a:blip r:embed="rId3" cstate="print"/>
          <a:srcRect l="2055" t="8333" r="2055" b="3125"/>
          <a:stretch>
            <a:fillRect/>
          </a:stretch>
        </p:blipFill>
        <p:spPr bwMode="auto">
          <a:xfrm>
            <a:off x="5364088" y="3645024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 cstate="print"/>
          <a:srcRect l="3937" r="19685"/>
          <a:stretch>
            <a:fillRect/>
          </a:stretch>
        </p:blipFill>
        <p:spPr bwMode="auto">
          <a:xfrm>
            <a:off x="5148064" y="476672"/>
            <a:ext cx="3422168" cy="2520280"/>
          </a:xfrm>
          <a:prstGeom prst="rect">
            <a:avLst/>
          </a:prstGeom>
          <a:noFill/>
        </p:spPr>
      </p:pic>
      <p:pic>
        <p:nvPicPr>
          <p:cNvPr id="12" name="Рисунок 11" descr="Picture background"/>
          <p:cNvPicPr/>
          <p:nvPr/>
        </p:nvPicPr>
        <p:blipFill>
          <a:blip r:embed="rId5" cstate="print"/>
          <a:srcRect l="1923" t="26947" r="2884" b="2566"/>
          <a:stretch>
            <a:fillRect/>
          </a:stretch>
        </p:blipFill>
        <p:spPr bwMode="auto">
          <a:xfrm>
            <a:off x="683568" y="476672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Picture background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3284984"/>
            <a:ext cx="2136694" cy="320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Picture background"/>
          <p:cNvPicPr/>
          <p:nvPr/>
        </p:nvPicPr>
        <p:blipFill>
          <a:blip r:embed="rId7" cstate="print"/>
          <a:srcRect l="16609" r="17071"/>
          <a:stretch>
            <a:fillRect/>
          </a:stretch>
        </p:blipFill>
        <p:spPr bwMode="auto">
          <a:xfrm>
            <a:off x="827584" y="3140968"/>
            <a:ext cx="1856709" cy="208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476672"/>
            <a:ext cx="76113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урока: обобщение по теме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«Односоставные предложения»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628800"/>
            <a:ext cx="71224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u="sng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урока</a:t>
            </a:r>
            <a:r>
              <a:rPr lang="ru-RU" sz="2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повторить и систематизировать</a:t>
            </a:r>
          </a:p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изученный материал об односоставных</a:t>
            </a:r>
          </a:p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предложениях.</a:t>
            </a:r>
            <a:endParaRPr lang="ru-RU" sz="24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708920"/>
            <a:ext cx="7265130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</a:p>
          <a:p>
            <a:pPr lvl="0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</a:t>
            </a:r>
            <a:r>
              <a:rPr lang="ru-RU" sz="2000" dirty="0" smtClean="0"/>
              <a:t>закрепить знания по нахождению и умению </a:t>
            </a:r>
          </a:p>
          <a:p>
            <a:pPr lvl="0"/>
            <a:r>
              <a:rPr lang="ru-RU" sz="2000" dirty="0" smtClean="0"/>
              <a:t>определять виды односоставных предложений;</a:t>
            </a:r>
          </a:p>
          <a:p>
            <a:pPr lvl="0"/>
            <a:r>
              <a:rPr lang="ru-RU" sz="2000" dirty="0" smtClean="0"/>
              <a:t>- уметь использовать ОП при составлении связного текста;</a:t>
            </a:r>
          </a:p>
          <a:p>
            <a:pPr lvl="0">
              <a:buFontTx/>
              <a:buChar char="-"/>
            </a:pPr>
            <a:r>
              <a:rPr lang="ru-RU" sz="2000" dirty="0" smtClean="0"/>
              <a:t>развивать литературное чутьё и языковой вкус при </a:t>
            </a:r>
          </a:p>
          <a:p>
            <a:pPr lvl="0"/>
            <a:r>
              <a:rPr lang="ru-RU" sz="2000" dirty="0" smtClean="0"/>
              <a:t>выполнении творческих заданий;</a:t>
            </a:r>
          </a:p>
          <a:p>
            <a:pPr lvl="0">
              <a:buFontTx/>
              <a:buChar char="-"/>
            </a:pPr>
            <a:r>
              <a:rPr lang="ru-RU" sz="2000" dirty="0" smtClean="0"/>
              <a:t>воспитывать толерантное отношение к мнению </a:t>
            </a:r>
          </a:p>
          <a:p>
            <a:pPr lvl="0"/>
            <a:r>
              <a:rPr lang="ru-RU" sz="2000" dirty="0" smtClean="0"/>
              <a:t>                                      и ошибкам других.</a:t>
            </a: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496300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 smtClean="0"/>
              <a:t>Алгоритм определения типа односоставного предложения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1331913" y="863600"/>
            <a:ext cx="6408737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5650" y="930275"/>
            <a:ext cx="77041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800000"/>
                </a:solidFill>
              </a:rPr>
              <a:t>1. Определите  состав грамматической основы предложения  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468313" y="3502025"/>
            <a:ext cx="1822450" cy="673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457200" y="1703388"/>
            <a:ext cx="274320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533400" y="1752600"/>
            <a:ext cx="2667000" cy="6477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7" dist="17961" dir="2700000">
              <a:srgbClr val="737373"/>
            </a:prst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Два состава: </a:t>
            </a:r>
          </a:p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подлежащее и сказуемое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79388" y="3502025"/>
            <a:ext cx="2303462" cy="79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Двусоставное</a:t>
            </a:r>
          </a:p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 предложение</a:t>
            </a:r>
          </a:p>
        </p:txBody>
      </p:sp>
      <p:sp>
        <p:nvSpPr>
          <p:cNvPr id="4105" name="Line 10"/>
          <p:cNvSpPr>
            <a:spLocks noChangeShapeType="1"/>
          </p:cNvSpPr>
          <p:nvPr/>
        </p:nvSpPr>
        <p:spPr bwMode="auto">
          <a:xfrm rot="10800000" flipV="1">
            <a:off x="971550" y="2493963"/>
            <a:ext cx="0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106" name="Line 11"/>
          <p:cNvSpPr>
            <a:spLocks noChangeShapeType="1"/>
          </p:cNvSpPr>
          <p:nvPr/>
        </p:nvSpPr>
        <p:spPr bwMode="auto">
          <a:xfrm rot="10800000" flipV="1">
            <a:off x="4864100" y="1265238"/>
            <a:ext cx="12700" cy="4111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107" name="AutoShape 12"/>
          <p:cNvSpPr>
            <a:spLocks noChangeArrowheads="1"/>
          </p:cNvSpPr>
          <p:nvPr/>
        </p:nvSpPr>
        <p:spPr bwMode="auto">
          <a:xfrm>
            <a:off x="3779838" y="1700213"/>
            <a:ext cx="230505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3635375" y="1700213"/>
            <a:ext cx="2303463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333300"/>
                </a:solidFill>
              </a:rPr>
              <a:t>Один состав: </a:t>
            </a:r>
          </a:p>
          <a:p>
            <a:pPr algn="ctr"/>
            <a:r>
              <a:rPr lang="ru-RU" sz="1600" b="1">
                <a:solidFill>
                  <a:srgbClr val="333300"/>
                </a:solidFill>
              </a:rPr>
              <a:t>сказуемое</a:t>
            </a:r>
          </a:p>
        </p:txBody>
      </p:sp>
      <p:sp>
        <p:nvSpPr>
          <p:cNvPr id="4109" name="AutoShape 14"/>
          <p:cNvSpPr>
            <a:spLocks noChangeArrowheads="1"/>
          </p:cNvSpPr>
          <p:nvPr/>
        </p:nvSpPr>
        <p:spPr bwMode="auto">
          <a:xfrm>
            <a:off x="6705600" y="1703388"/>
            <a:ext cx="2185988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Rectangle 15"/>
          <p:cNvSpPr>
            <a:spLocks noChangeArrowheads="1"/>
          </p:cNvSpPr>
          <p:nvPr/>
        </p:nvSpPr>
        <p:spPr bwMode="auto">
          <a:xfrm>
            <a:off x="6516216" y="1700808"/>
            <a:ext cx="2087563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>
                <a:solidFill>
                  <a:srgbClr val="333300"/>
                </a:solidFill>
              </a:rPr>
              <a:t>Один состав: подлежащее</a:t>
            </a:r>
          </a:p>
          <a:p>
            <a:pPr algn="ctr"/>
            <a:endParaRPr lang="ru-RU" sz="1600" b="1" dirty="0">
              <a:solidFill>
                <a:srgbClr val="333300"/>
              </a:solidFill>
            </a:endParaRPr>
          </a:p>
        </p:txBody>
      </p:sp>
      <p:sp>
        <p:nvSpPr>
          <p:cNvPr id="4111" name="AutoShape 16"/>
          <p:cNvSpPr>
            <a:spLocks noChangeArrowheads="1"/>
          </p:cNvSpPr>
          <p:nvPr/>
        </p:nvSpPr>
        <p:spPr bwMode="auto">
          <a:xfrm>
            <a:off x="6372225" y="3573463"/>
            <a:ext cx="2519363" cy="6937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Rectangle 17"/>
          <p:cNvSpPr>
            <a:spLocks noChangeArrowheads="1"/>
          </p:cNvSpPr>
          <p:nvPr/>
        </p:nvSpPr>
        <p:spPr bwMode="auto">
          <a:xfrm>
            <a:off x="6372225" y="3505200"/>
            <a:ext cx="2592388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Односоставное с главным членом - подлежащим</a:t>
            </a:r>
          </a:p>
        </p:txBody>
      </p:sp>
      <p:sp>
        <p:nvSpPr>
          <p:cNvPr id="4113" name="Line 18"/>
          <p:cNvSpPr>
            <a:spLocks noChangeShapeType="1"/>
          </p:cNvSpPr>
          <p:nvPr/>
        </p:nvSpPr>
        <p:spPr bwMode="auto">
          <a:xfrm rot="10800000" flipV="1">
            <a:off x="1835150" y="1263650"/>
            <a:ext cx="298450" cy="4889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114" name="AutoShape 19"/>
          <p:cNvSpPr>
            <a:spLocks noChangeArrowheads="1"/>
          </p:cNvSpPr>
          <p:nvPr/>
        </p:nvSpPr>
        <p:spPr bwMode="auto">
          <a:xfrm>
            <a:off x="3563938" y="3505200"/>
            <a:ext cx="2447925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Rectangle 20"/>
          <p:cNvSpPr>
            <a:spLocks noChangeArrowheads="1"/>
          </p:cNvSpPr>
          <p:nvPr/>
        </p:nvSpPr>
        <p:spPr bwMode="auto">
          <a:xfrm>
            <a:off x="3419475" y="3429000"/>
            <a:ext cx="2744788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Односоставное с главным членом - сказуемым</a:t>
            </a:r>
          </a:p>
        </p:txBody>
      </p:sp>
      <p:sp>
        <p:nvSpPr>
          <p:cNvPr id="4116" name="Line 21"/>
          <p:cNvSpPr>
            <a:spLocks noChangeShapeType="1"/>
          </p:cNvSpPr>
          <p:nvPr/>
        </p:nvSpPr>
        <p:spPr bwMode="auto">
          <a:xfrm rot="10800000" flipV="1">
            <a:off x="4859338" y="3070225"/>
            <a:ext cx="0" cy="431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117" name="Line 22"/>
          <p:cNvSpPr>
            <a:spLocks noChangeShapeType="1"/>
          </p:cNvSpPr>
          <p:nvPr/>
        </p:nvSpPr>
        <p:spPr bwMode="auto">
          <a:xfrm rot="10800000" flipH="1" flipV="1">
            <a:off x="8243888" y="2565400"/>
            <a:ext cx="0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118" name="AutoShape 23"/>
          <p:cNvSpPr>
            <a:spLocks noChangeArrowheads="1"/>
          </p:cNvSpPr>
          <p:nvPr/>
        </p:nvSpPr>
        <p:spPr bwMode="auto">
          <a:xfrm>
            <a:off x="1547813" y="2565400"/>
            <a:ext cx="6408737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9" name="Rectangle 24"/>
          <p:cNvSpPr>
            <a:spLocks noChangeArrowheads="1"/>
          </p:cNvSpPr>
          <p:nvPr/>
        </p:nvSpPr>
        <p:spPr bwMode="auto">
          <a:xfrm>
            <a:off x="1908175" y="2638425"/>
            <a:ext cx="59039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800000"/>
                </a:solidFill>
              </a:rPr>
              <a:t>2. Определите  тип предложения</a:t>
            </a:r>
            <a:r>
              <a:rPr lang="ru-RU" sz="1600" b="1">
                <a:solidFill>
                  <a:srgbClr val="333300"/>
                </a:solidFill>
              </a:rPr>
              <a:t>   </a:t>
            </a:r>
          </a:p>
        </p:txBody>
      </p:sp>
      <p:sp>
        <p:nvSpPr>
          <p:cNvPr id="4120" name="AutoShape 25"/>
          <p:cNvSpPr>
            <a:spLocks noChangeArrowheads="1"/>
          </p:cNvSpPr>
          <p:nvPr/>
        </p:nvSpPr>
        <p:spPr bwMode="auto">
          <a:xfrm>
            <a:off x="3563938" y="4365625"/>
            <a:ext cx="5400675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3708400" y="4437063"/>
            <a:ext cx="5111750" cy="2873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1600" b="1">
                <a:solidFill>
                  <a:srgbClr val="800000"/>
                </a:solidFill>
                <a:cs typeface="+mn-cs"/>
              </a:rPr>
              <a:t>3. Определите  тип односоставного предложения</a:t>
            </a:r>
            <a:r>
              <a:rPr lang="ru-RU" sz="1600" b="1">
                <a:solidFill>
                  <a:srgbClr val="333300"/>
                </a:solidFill>
                <a:cs typeface="+mn-cs"/>
              </a:rPr>
              <a:t>  </a:t>
            </a:r>
          </a:p>
        </p:txBody>
      </p:sp>
      <p:sp>
        <p:nvSpPr>
          <p:cNvPr id="4122" name="Line 27"/>
          <p:cNvSpPr>
            <a:spLocks noChangeShapeType="1"/>
          </p:cNvSpPr>
          <p:nvPr/>
        </p:nvSpPr>
        <p:spPr bwMode="auto">
          <a:xfrm rot="10800000" flipH="1" flipV="1">
            <a:off x="8172450" y="4941888"/>
            <a:ext cx="0" cy="5762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468313" y="3860800"/>
            <a:ext cx="5329237" cy="1800225"/>
            <a:chOff x="295" y="2432"/>
            <a:chExt cx="3357" cy="1134"/>
          </a:xfrm>
        </p:grpSpPr>
        <p:sp>
          <p:nvSpPr>
            <p:cNvPr id="4140" name="Line 29"/>
            <p:cNvSpPr>
              <a:spLocks noChangeShapeType="1"/>
            </p:cNvSpPr>
            <p:nvPr/>
          </p:nvSpPr>
          <p:spPr bwMode="auto">
            <a:xfrm>
              <a:off x="295" y="3203"/>
              <a:ext cx="335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Line 30"/>
            <p:cNvSpPr>
              <a:spLocks noChangeShapeType="1"/>
            </p:cNvSpPr>
            <p:nvPr/>
          </p:nvSpPr>
          <p:spPr bwMode="auto">
            <a:xfrm flipH="1">
              <a:off x="1837" y="2432"/>
              <a:ext cx="3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2" name="Line 31"/>
            <p:cNvSpPr>
              <a:spLocks noChangeShapeType="1"/>
            </p:cNvSpPr>
            <p:nvPr/>
          </p:nvSpPr>
          <p:spPr bwMode="auto">
            <a:xfrm>
              <a:off x="1837" y="2432"/>
              <a:ext cx="0" cy="77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3" name="Line 32"/>
            <p:cNvSpPr>
              <a:spLocks noChangeShapeType="1"/>
            </p:cNvSpPr>
            <p:nvPr/>
          </p:nvSpPr>
          <p:spPr bwMode="auto">
            <a:xfrm>
              <a:off x="295" y="3203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Line 33"/>
            <p:cNvSpPr>
              <a:spLocks noChangeShapeType="1"/>
            </p:cNvSpPr>
            <p:nvPr/>
          </p:nvSpPr>
          <p:spPr bwMode="auto">
            <a:xfrm>
              <a:off x="1292" y="3203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5" name="Line 34"/>
            <p:cNvSpPr>
              <a:spLocks noChangeShapeType="1"/>
            </p:cNvSpPr>
            <p:nvPr/>
          </p:nvSpPr>
          <p:spPr bwMode="auto">
            <a:xfrm>
              <a:off x="2336" y="3203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6" name="Line 35"/>
            <p:cNvSpPr>
              <a:spLocks noChangeShapeType="1"/>
            </p:cNvSpPr>
            <p:nvPr/>
          </p:nvSpPr>
          <p:spPr bwMode="auto">
            <a:xfrm>
              <a:off x="3651" y="3203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24" name="AutoShape 36"/>
          <p:cNvSpPr>
            <a:spLocks noChangeArrowheads="1"/>
          </p:cNvSpPr>
          <p:nvPr/>
        </p:nvSpPr>
        <p:spPr bwMode="auto">
          <a:xfrm>
            <a:off x="250825" y="5732463"/>
            <a:ext cx="1441450" cy="7445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5" name="Rectangle 37"/>
          <p:cNvSpPr>
            <a:spLocks noChangeArrowheads="1"/>
          </p:cNvSpPr>
          <p:nvPr/>
        </p:nvSpPr>
        <p:spPr bwMode="auto">
          <a:xfrm>
            <a:off x="152400" y="5867400"/>
            <a:ext cx="172561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Определённо-</a:t>
            </a:r>
          </a:p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личное</a:t>
            </a:r>
          </a:p>
        </p:txBody>
      </p:sp>
      <p:sp>
        <p:nvSpPr>
          <p:cNvPr id="4126" name="AutoShape 38"/>
          <p:cNvSpPr>
            <a:spLocks noChangeArrowheads="1"/>
          </p:cNvSpPr>
          <p:nvPr/>
        </p:nvSpPr>
        <p:spPr bwMode="auto">
          <a:xfrm>
            <a:off x="1906588" y="5732463"/>
            <a:ext cx="1441450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7" name="Rectangle 39"/>
          <p:cNvSpPr>
            <a:spLocks noChangeArrowheads="1"/>
          </p:cNvSpPr>
          <p:nvPr/>
        </p:nvSpPr>
        <p:spPr bwMode="auto">
          <a:xfrm>
            <a:off x="1908175" y="5805488"/>
            <a:ext cx="1512888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400" b="1">
                <a:solidFill>
                  <a:srgbClr val="333300"/>
                </a:solidFill>
              </a:rPr>
              <a:t>Неопределённо-личное</a:t>
            </a:r>
          </a:p>
        </p:txBody>
      </p:sp>
      <p:sp>
        <p:nvSpPr>
          <p:cNvPr id="4128" name="AutoShape 40"/>
          <p:cNvSpPr>
            <a:spLocks noChangeArrowheads="1"/>
          </p:cNvSpPr>
          <p:nvPr/>
        </p:nvSpPr>
        <p:spPr bwMode="auto">
          <a:xfrm>
            <a:off x="3562350" y="5732463"/>
            <a:ext cx="1441450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9" name="Rectangle 41"/>
          <p:cNvSpPr>
            <a:spLocks noChangeArrowheads="1"/>
          </p:cNvSpPr>
          <p:nvPr/>
        </p:nvSpPr>
        <p:spPr bwMode="auto">
          <a:xfrm>
            <a:off x="3635375" y="5805488"/>
            <a:ext cx="14398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Обобщённо-</a:t>
            </a:r>
          </a:p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личное</a:t>
            </a:r>
          </a:p>
        </p:txBody>
      </p:sp>
      <p:sp>
        <p:nvSpPr>
          <p:cNvPr id="4130" name="AutoShape 42"/>
          <p:cNvSpPr>
            <a:spLocks noChangeArrowheads="1"/>
          </p:cNvSpPr>
          <p:nvPr/>
        </p:nvSpPr>
        <p:spPr bwMode="auto">
          <a:xfrm>
            <a:off x="5291138" y="5732463"/>
            <a:ext cx="1441450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1" name="Rectangle 43"/>
          <p:cNvSpPr>
            <a:spLocks noChangeArrowheads="1"/>
          </p:cNvSpPr>
          <p:nvPr/>
        </p:nvSpPr>
        <p:spPr bwMode="auto">
          <a:xfrm>
            <a:off x="5292725" y="5876925"/>
            <a:ext cx="1366838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Безличное</a:t>
            </a:r>
          </a:p>
        </p:txBody>
      </p:sp>
      <p:sp>
        <p:nvSpPr>
          <p:cNvPr id="4132" name="AutoShape 44"/>
          <p:cNvSpPr>
            <a:spLocks noChangeArrowheads="1"/>
          </p:cNvSpPr>
          <p:nvPr/>
        </p:nvSpPr>
        <p:spPr bwMode="auto">
          <a:xfrm>
            <a:off x="7451725" y="5734050"/>
            <a:ext cx="1441450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3" name="Rectangle 45"/>
          <p:cNvSpPr>
            <a:spLocks noChangeArrowheads="1"/>
          </p:cNvSpPr>
          <p:nvPr/>
        </p:nvSpPr>
        <p:spPr bwMode="auto">
          <a:xfrm>
            <a:off x="7451725" y="5878513"/>
            <a:ext cx="14398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600" b="1">
                <a:solidFill>
                  <a:srgbClr val="333300"/>
                </a:solidFill>
              </a:rPr>
              <a:t>Назывное</a:t>
            </a:r>
          </a:p>
        </p:txBody>
      </p:sp>
      <p:sp>
        <p:nvSpPr>
          <p:cNvPr id="38958" name="AutoShape 46"/>
          <p:cNvSpPr>
            <a:spLocks noChangeArrowheads="1"/>
          </p:cNvSpPr>
          <p:nvPr/>
        </p:nvSpPr>
        <p:spPr bwMode="auto">
          <a:xfrm>
            <a:off x="3779838" y="1700213"/>
            <a:ext cx="230505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  <p:sp>
        <p:nvSpPr>
          <p:cNvPr id="38959" name="AutoShape 47"/>
          <p:cNvSpPr>
            <a:spLocks noChangeArrowheads="1"/>
          </p:cNvSpPr>
          <p:nvPr/>
        </p:nvSpPr>
        <p:spPr bwMode="auto">
          <a:xfrm>
            <a:off x="468313" y="3500438"/>
            <a:ext cx="1800225" cy="6492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  <p:sp>
        <p:nvSpPr>
          <p:cNvPr id="38960" name="AutoShape 48"/>
          <p:cNvSpPr>
            <a:spLocks noChangeArrowheads="1"/>
          </p:cNvSpPr>
          <p:nvPr/>
        </p:nvSpPr>
        <p:spPr bwMode="auto">
          <a:xfrm>
            <a:off x="1908175" y="5734050"/>
            <a:ext cx="1439863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  <p:sp>
        <p:nvSpPr>
          <p:cNvPr id="38961" name="AutoShape 49"/>
          <p:cNvSpPr>
            <a:spLocks noChangeArrowheads="1"/>
          </p:cNvSpPr>
          <p:nvPr/>
        </p:nvSpPr>
        <p:spPr bwMode="auto">
          <a:xfrm>
            <a:off x="5292725" y="5734050"/>
            <a:ext cx="1439863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  <p:sp>
        <p:nvSpPr>
          <p:cNvPr id="38962" name="AutoShape 50"/>
          <p:cNvSpPr>
            <a:spLocks noChangeArrowheads="1"/>
          </p:cNvSpPr>
          <p:nvPr/>
        </p:nvSpPr>
        <p:spPr bwMode="auto">
          <a:xfrm>
            <a:off x="7451725" y="5734050"/>
            <a:ext cx="1441450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100000">
                <a:srgbClr val="E3FFE3"/>
              </a:gs>
            </a:gsLst>
            <a:lin ang="5400000" scaled="1"/>
          </a:gradFill>
          <a:ln w="28575" algn="ctr">
            <a:solidFill>
              <a:srgbClr val="339966"/>
            </a:solidFill>
            <a:round/>
            <a:headEnd/>
            <a:tailEnd/>
          </a:ln>
          <a:effectLst>
            <a:prstShdw prst="shdw17" dist="17961" dir="2700000">
              <a:srgbClr val="1F5C3D"/>
            </a:prstShdw>
          </a:effectLst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  <p:sp>
        <p:nvSpPr>
          <p:cNvPr id="4139" name="Line 9"/>
          <p:cNvSpPr>
            <a:spLocks noChangeShapeType="1"/>
          </p:cNvSpPr>
          <p:nvPr/>
        </p:nvSpPr>
        <p:spPr bwMode="auto">
          <a:xfrm rot="10800000" flipH="1" flipV="1">
            <a:off x="7086600" y="1263650"/>
            <a:ext cx="304800" cy="4889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8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8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8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8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8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8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8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8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8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38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38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89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38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38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8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58" grpId="0" animBg="1"/>
      <p:bldP spid="38959" grpId="0" animBg="1"/>
      <p:bldP spid="38960" grpId="0" animBg="1"/>
      <p:bldP spid="38961" grpId="0" animBg="1"/>
      <p:bldP spid="389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0538D1-BFDB-643D-CAC1-81D1E6964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789709"/>
            <a:ext cx="7661541" cy="945573"/>
          </a:xfrm>
        </p:spPr>
        <p:txBody>
          <a:bodyPr/>
          <a:lstStyle/>
          <a:p>
            <a:r>
              <a:rPr lang="ru-RU" sz="5400" spc="407" dirty="0">
                <a:solidFill>
                  <a:schemeClr val="accent3">
                    <a:lumMod val="75000"/>
                  </a:schemeClr>
                </a:solidFill>
                <a:latin typeface="Arista Pro SemiBold Bold"/>
              </a:rPr>
              <a:t>Верно или нет</a:t>
            </a:r>
            <a:r>
              <a:rPr lang="en-US" sz="5400" spc="407" dirty="0">
                <a:solidFill>
                  <a:schemeClr val="accent3">
                    <a:lumMod val="75000"/>
                  </a:schemeClr>
                </a:solidFill>
                <a:latin typeface="Arista Pro SemiBold Bold"/>
              </a:rPr>
              <a:t>?</a:t>
            </a:r>
            <a:r>
              <a:rPr lang="en-US" sz="5400" spc="407" dirty="0">
                <a:solidFill>
                  <a:srgbClr val="1E365C"/>
                </a:solidFill>
                <a:latin typeface="Arista Pro SemiBold Bold"/>
              </a:rPr>
              <a:t> </a:t>
            </a:r>
            <a:endParaRPr lang="ru-RU" sz="5400" dirty="0"/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xmlns="" id="{341F4265-6539-1553-A7A7-A584EB0B7CF4}"/>
              </a:ext>
            </a:extLst>
          </p:cNvPr>
          <p:cNvSpPr txBox="1"/>
          <p:nvPr/>
        </p:nvSpPr>
        <p:spPr>
          <a:xfrm>
            <a:off x="1086370" y="2405183"/>
            <a:ext cx="4799523" cy="20518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10"/>
              </a:lnSpc>
            </a:pP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Если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на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экране</a:t>
            </a:r>
            <a:r>
              <a:rPr lang="ru-RU" sz="3344" spc="334" dirty="0">
                <a:solidFill>
                  <a:srgbClr val="1E365C"/>
                </a:solidFill>
                <a:latin typeface="Aristotelica Pro Cond."/>
              </a:rPr>
              <a:t> появится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ru-RU" sz="3344" b="1" spc="334" dirty="0">
                <a:solidFill>
                  <a:srgbClr val="00B050"/>
                </a:solidFill>
                <a:latin typeface="Aristotelica Pro Cond."/>
              </a:rPr>
              <a:t>верное утверждение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,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подними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руку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с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пальцем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вверх</a:t>
            </a:r>
            <a:r>
              <a:rPr lang="ru-RU" sz="3344" spc="334" dirty="0">
                <a:solidFill>
                  <a:srgbClr val="1E365C"/>
                </a:solidFill>
                <a:latin typeface="Aristotelica Pro Cond."/>
              </a:rPr>
              <a:t>.</a:t>
            </a:r>
            <a:endParaRPr lang="en-US" sz="3344" spc="334" dirty="0">
              <a:solidFill>
                <a:srgbClr val="1E365C"/>
              </a:solidFill>
              <a:latin typeface="Aristotelica Pro Cond.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xmlns="" id="{F0E7DE8A-96B7-27C6-B0B7-FDC386EABA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6485609" y="2405183"/>
            <a:ext cx="1016985" cy="1298351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xmlns="" id="{4A7A5591-A42E-ABCE-5558-269B37C0A5D5}"/>
              </a:ext>
            </a:extLst>
          </p:cNvPr>
          <p:cNvSpPr txBox="1"/>
          <p:nvPr/>
        </p:nvSpPr>
        <p:spPr>
          <a:xfrm>
            <a:off x="1086370" y="4522024"/>
            <a:ext cx="4799523" cy="20518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10"/>
              </a:lnSpc>
            </a:pP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Если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на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экране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появится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ru-RU" sz="3344" b="1" spc="334" dirty="0">
                <a:solidFill>
                  <a:srgbClr val="FF0066"/>
                </a:solidFill>
                <a:latin typeface="Aristotelica Pro Cond."/>
              </a:rPr>
              <a:t>неверное утверждение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,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подними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руку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с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пальцем</a:t>
            </a:r>
            <a:r>
              <a:rPr lang="en-US" sz="3344" spc="334" dirty="0">
                <a:solidFill>
                  <a:srgbClr val="1E365C"/>
                </a:solidFill>
                <a:latin typeface="Aristotelica Pro Cond."/>
              </a:rPr>
              <a:t> </a:t>
            </a:r>
            <a:r>
              <a:rPr lang="en-US" sz="3344" spc="334" dirty="0" err="1">
                <a:solidFill>
                  <a:srgbClr val="1E365C"/>
                </a:solidFill>
                <a:latin typeface="Aristotelica Pro Cond."/>
              </a:rPr>
              <a:t>вниз</a:t>
            </a:r>
            <a:endParaRPr lang="en-US" sz="3344" spc="334" dirty="0">
              <a:solidFill>
                <a:srgbClr val="1E365C"/>
              </a:solidFill>
              <a:latin typeface="Aristotelica Pro Cond.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68EA7E87-9282-EB97-140A-62DA4DFEFB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558783" y="4522024"/>
            <a:ext cx="1016985" cy="1298351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25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предложения </a:t>
            </a:r>
          </a:p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односоставными</a:t>
            </a:r>
          </a:p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двусоставными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382863" y="4112924"/>
            <a:ext cx="1326177" cy="1693086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BAF5C3CD-43FA-939C-08E9-B76C11C4FA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434961" y="4112924"/>
            <a:ext cx="1326177" cy="1693086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94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</a:t>
            </a:r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3732266" y="3936278"/>
            <a:ext cx="1326177" cy="169308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74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670214" y="948081"/>
            <a:ext cx="745028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 </a:t>
            </a:r>
          </a:p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определённо-личного предложения выражен глаголом 3 лица </a:t>
            </a:r>
            <a:r>
              <a:rPr lang="ru-RU" sz="4400" dirty="0" err="1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A5888DFF-BCA7-E80C-826B-96DCC9183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382863" y="4112924"/>
            <a:ext cx="1326177" cy="1693086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BAF5C3CD-43FA-939C-08E9-B76C11C4FA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434961" y="4112924"/>
            <a:ext cx="1326177" cy="1693086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077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9F0A57-DBAD-5698-62E7-DC0F23C75296}"/>
              </a:ext>
            </a:extLst>
          </p:cNvPr>
          <p:cNvSpPr txBox="1"/>
          <p:nvPr/>
        </p:nvSpPr>
        <p:spPr>
          <a:xfrm>
            <a:off x="993630" y="3932979"/>
            <a:ext cx="745028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 </a:t>
            </a:r>
          </a:p>
          <a:p>
            <a:pPr algn="ctr"/>
            <a:r>
              <a:rPr lang="ru-RU" sz="4400" dirty="0">
                <a:solidFill>
                  <a:srgbClr val="1E36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определённо-личного предложения выражен…</a:t>
            </a:r>
            <a:endParaRPr lang="en-US" sz="4400" dirty="0">
              <a:solidFill>
                <a:srgbClr val="1E36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xmlns="" id="{EFFC5296-A82E-F2A8-22A8-27BF4349AD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3908912" y="997528"/>
            <a:ext cx="1326177" cy="16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8D87042-4BA0-8B88-E385-427E593284CB}"/>
              </a:ext>
            </a:extLst>
          </p:cNvPr>
          <p:cNvSpPr txBox="1"/>
          <p:nvPr/>
        </p:nvSpPr>
        <p:spPr>
          <a:xfrm>
            <a:off x="794904" y="3019410"/>
            <a:ext cx="7847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Требуется</a:t>
            </a:r>
            <a:r>
              <a:rPr lang="ru-RU" sz="2800" b="1" dirty="0">
                <a:solidFill>
                  <a:srgbClr val="00B050"/>
                </a:solidFill>
              </a:rPr>
              <a:t> пояснение!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8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1454</TotalTime>
  <Words>555</Words>
  <Application>Microsoft Office PowerPoint</Application>
  <PresentationFormat>Экран (4:3)</PresentationFormat>
  <Paragraphs>135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Слайд 3</vt:lpstr>
      <vt:lpstr>Алгоритм определения типа односоставного предложения</vt:lpstr>
      <vt:lpstr>Верно или нет?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 PC</dc:creator>
  <cp:lastModifiedBy>My PC</cp:lastModifiedBy>
  <cp:revision>81</cp:revision>
  <dcterms:created xsi:type="dcterms:W3CDTF">2025-01-06T17:06:01Z</dcterms:created>
  <dcterms:modified xsi:type="dcterms:W3CDTF">2025-03-08T01:52:56Z</dcterms:modified>
</cp:coreProperties>
</file>